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78" r:id="rId3"/>
    <p:sldId id="268" r:id="rId4"/>
    <p:sldId id="258" r:id="rId5"/>
    <p:sldId id="281" r:id="rId6"/>
    <p:sldId id="282" r:id="rId7"/>
    <p:sldId id="283" r:id="rId8"/>
    <p:sldId id="284" r:id="rId9"/>
    <p:sldId id="260" r:id="rId10"/>
    <p:sldId id="257" r:id="rId11"/>
    <p:sldId id="266" r:id="rId12"/>
    <p:sldId id="267" r:id="rId13"/>
    <p:sldId id="261" r:id="rId14"/>
    <p:sldId id="270" r:id="rId15"/>
    <p:sldId id="262" r:id="rId16"/>
    <p:sldId id="279" r:id="rId17"/>
    <p:sldId id="263" r:id="rId18"/>
    <p:sldId id="272" r:id="rId19"/>
    <p:sldId id="273" r:id="rId20"/>
    <p:sldId id="274" r:id="rId21"/>
    <p:sldId id="275" r:id="rId22"/>
    <p:sldId id="280" r:id="rId23"/>
    <p:sldId id="269" r:id="rId24"/>
    <p:sldId id="277" r:id="rId25"/>
    <p:sldId id="271" r:id="rId26"/>
    <p:sldId id="276" r:id="rId27"/>
    <p:sldId id="285" r:id="rId28"/>
    <p:sldId id="286" r:id="rId29"/>
    <p:sldId id="287" r:id="rId3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  <a:srgbClr val="00FF00"/>
    <a:srgbClr val="E1E8F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367" autoAdjust="0"/>
    <p:restoredTop sz="94658" autoAdjust="0"/>
  </p:normalViewPr>
  <p:slideViewPr>
    <p:cSldViewPr>
      <p:cViewPr>
        <p:scale>
          <a:sx n="75" d="100"/>
          <a:sy n="75" d="100"/>
        </p:scale>
        <p:origin x="264" y="5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Relationship Id="rId4" Type="http://schemas.openxmlformats.org/officeDocument/2006/relationships/image" Target="../media/image3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8A8E89-17C8-4B8C-9A07-F7539A100EAD}" type="datetimeFigureOut">
              <a:rPr lang="it-IT" smtClean="0"/>
              <a:pPr/>
              <a:t>05/06/2013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BFB53B-116B-4C19-84CA-F4EE464DDA3F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597493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BFB53B-116B-4C19-84CA-F4EE464DDA3F}" type="slidenum">
              <a:rPr lang="it-IT" smtClean="0"/>
              <a:pPr/>
              <a:t>19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9B040-DE44-45DB-B441-EA63A1EC08DD}" type="datetimeFigureOut">
              <a:rPr lang="it-IT" smtClean="0"/>
              <a:pPr/>
              <a:t>05/06/2013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D18E-80F5-45EC-9DD3-A52BCD3315B2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9B040-DE44-45DB-B441-EA63A1EC08DD}" type="datetimeFigureOut">
              <a:rPr lang="it-IT" smtClean="0"/>
              <a:pPr/>
              <a:t>05/06/2013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D18E-80F5-45EC-9DD3-A52BCD3315B2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9B040-DE44-45DB-B441-EA63A1EC08DD}" type="datetimeFigureOut">
              <a:rPr lang="it-IT" smtClean="0"/>
              <a:pPr/>
              <a:t>05/06/2013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D18E-80F5-45EC-9DD3-A52BCD3315B2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9B040-DE44-45DB-B441-EA63A1EC08DD}" type="datetimeFigureOut">
              <a:rPr lang="it-IT" smtClean="0"/>
              <a:pPr/>
              <a:t>05/06/2013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D18E-80F5-45EC-9DD3-A52BCD3315B2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9B040-DE44-45DB-B441-EA63A1EC08DD}" type="datetimeFigureOut">
              <a:rPr lang="it-IT" smtClean="0"/>
              <a:pPr/>
              <a:t>05/06/2013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D18E-80F5-45EC-9DD3-A52BCD3315B2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9B040-DE44-45DB-B441-EA63A1EC08DD}" type="datetimeFigureOut">
              <a:rPr lang="it-IT" smtClean="0"/>
              <a:pPr/>
              <a:t>05/06/2013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D18E-80F5-45EC-9DD3-A52BCD3315B2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9B040-DE44-45DB-B441-EA63A1EC08DD}" type="datetimeFigureOut">
              <a:rPr lang="it-IT" smtClean="0"/>
              <a:pPr/>
              <a:t>05/06/2013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D18E-80F5-45EC-9DD3-A52BCD3315B2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9B040-DE44-45DB-B441-EA63A1EC08DD}" type="datetimeFigureOut">
              <a:rPr lang="it-IT" smtClean="0"/>
              <a:pPr/>
              <a:t>05/06/2013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D18E-80F5-45EC-9DD3-A52BCD3315B2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9B040-DE44-45DB-B441-EA63A1EC08DD}" type="datetimeFigureOut">
              <a:rPr lang="it-IT" smtClean="0"/>
              <a:pPr/>
              <a:t>05/06/2013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D18E-80F5-45EC-9DD3-A52BCD3315B2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9B040-DE44-45DB-B441-EA63A1EC08DD}" type="datetimeFigureOut">
              <a:rPr lang="it-IT" smtClean="0"/>
              <a:pPr/>
              <a:t>05/06/2013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D18E-80F5-45EC-9DD3-A52BCD3315B2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9B040-DE44-45DB-B441-EA63A1EC08DD}" type="datetimeFigureOut">
              <a:rPr lang="it-IT" smtClean="0"/>
              <a:pPr/>
              <a:t>05/06/2013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D18E-80F5-45EC-9DD3-A52BCD3315B2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19B040-DE44-45DB-B441-EA63A1EC08DD}" type="datetimeFigureOut">
              <a:rPr lang="it-IT" smtClean="0"/>
              <a:pPr/>
              <a:t>05/06/2013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74D18E-80F5-45EC-9DD3-A52BCD3315B2}" type="slidenum">
              <a:rPr lang="it-IT" smtClean="0"/>
              <a:pPr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8.png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3.png"/><Relationship Id="rId5" Type="http://schemas.openxmlformats.org/officeDocument/2006/relationships/oleObject" Target="../embeddings/oleObject1.bin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8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oleObject" Target="../embeddings/oleObject3.bin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Attività di Tirocinio</a:t>
            </a:r>
            <a:endParaRPr lang="it-I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BPMN to GoalSpec translation</a:t>
            </a:r>
          </a:p>
          <a:p>
            <a:r>
              <a:rPr lang="it-IT" dirty="0" smtClean="0"/>
              <a:t>25/02/2013 - </a:t>
            </a:r>
            <a:r>
              <a:rPr lang="it-IT" dirty="0" smtClean="0"/>
              <a:t>05</a:t>
            </a:r>
            <a:r>
              <a:rPr lang="it-IT" dirty="0" smtClean="0"/>
              <a:t>/06/2013</a:t>
            </a:r>
            <a:endParaRPr lang="it-IT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7358082" y="6345816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Fabio Garofalo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57266" y="1600200"/>
            <a:ext cx="7615262" cy="4525963"/>
          </a:xfrm>
        </p:spPr>
        <p:txBody>
          <a:bodyPr anchor="ctr"/>
          <a:lstStyle/>
          <a:p>
            <a:r>
              <a:rPr lang="it-IT" dirty="0" smtClean="0"/>
              <a:t>Ideato per la specifica formale di requisiti</a:t>
            </a:r>
          </a:p>
          <a:p>
            <a:r>
              <a:rPr lang="it-IT" dirty="0" smtClean="0"/>
              <a:t>È un linguaggio dichiarativo</a:t>
            </a:r>
          </a:p>
          <a:p>
            <a:r>
              <a:rPr lang="it-IT" dirty="0" smtClean="0"/>
              <a:t>Ha una grammatica Context-Free </a:t>
            </a:r>
          </a:p>
          <a:p>
            <a:r>
              <a:rPr lang="it-IT" dirty="0" smtClean="0"/>
              <a:t>Assume una visione ontologica del mondo come composizione di stati</a:t>
            </a:r>
          </a:p>
          <a:p>
            <a:endParaRPr lang="it-IT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GoalSpec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Goal in GoalSpec</a:t>
            </a:r>
            <a:endParaRPr lang="it-IT" dirty="0"/>
          </a:p>
        </p:txBody>
      </p:sp>
      <p:sp>
        <p:nvSpPr>
          <p:cNvPr id="4" name="TextBox 3"/>
          <p:cNvSpPr txBox="1"/>
          <p:nvPr/>
        </p:nvSpPr>
        <p:spPr>
          <a:xfrm>
            <a:off x="1487466" y="2643182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TRIGGERING CONDITION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74766" y="2949572"/>
            <a:ext cx="2500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L’evento la cui occorrenza determina l’attivazione del Goal</a:t>
            </a:r>
            <a:endParaRPr lang="it-IT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00166" y="3500438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ACTOR LIST</a:t>
            </a:r>
            <a:endParaRPr lang="it-IT" dirty="0"/>
          </a:p>
        </p:txBody>
      </p:sp>
      <p:sp>
        <p:nvSpPr>
          <p:cNvPr id="7" name="TextBox 6"/>
          <p:cNvSpPr txBox="1"/>
          <p:nvPr/>
        </p:nvSpPr>
        <p:spPr>
          <a:xfrm>
            <a:off x="1487466" y="3806828"/>
            <a:ext cx="25003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L’elenco delle risorse (umane o del sistema) coinvolte nella realizzazione del Goal</a:t>
            </a:r>
            <a:endParaRPr lang="it-IT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00166" y="4599654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0000FF"/>
                </a:solidFill>
              </a:rPr>
              <a:t>FINAL STATE</a:t>
            </a:r>
            <a:endParaRPr lang="it-IT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87466" y="4906044"/>
            <a:ext cx="2500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Lo stato del mondo che il Goal persegue</a:t>
            </a:r>
            <a:endParaRPr lang="it-IT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57686" y="3094680"/>
            <a:ext cx="392909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(WHEN MESSAGE </a:t>
            </a:r>
            <a:r>
              <a:rPr lang="en-US" dirty="0" err="1" smtClean="0">
                <a:solidFill>
                  <a:srgbClr val="FF0000"/>
                </a:solidFill>
              </a:rPr>
              <a:t>book_request</a:t>
            </a:r>
            <a:r>
              <a:rPr lang="en-US" dirty="0" smtClean="0">
                <a:solidFill>
                  <a:srgbClr val="FF0000"/>
                </a:solidFill>
              </a:rPr>
              <a:t>(Book) RECEIVED FROM THE Client ROLE AND WHEN available(Book) )</a:t>
            </a:r>
          </a:p>
          <a:p>
            <a:r>
              <a:rPr lang="en-US" dirty="0" smtClean="0"/>
              <a:t>THE clerk ROLE SHALL ADDRESS </a:t>
            </a:r>
            <a:r>
              <a:rPr lang="en-US" dirty="0" err="1" smtClean="0">
                <a:solidFill>
                  <a:srgbClr val="0000FF"/>
                </a:solidFill>
              </a:rPr>
              <a:t>book_checkout</a:t>
            </a:r>
            <a:r>
              <a:rPr lang="en-US" dirty="0" smtClean="0">
                <a:solidFill>
                  <a:srgbClr val="0000FF"/>
                </a:solidFill>
              </a:rPr>
              <a:t>(</a:t>
            </a:r>
            <a:r>
              <a:rPr lang="en-US" dirty="0" err="1" smtClean="0">
                <a:solidFill>
                  <a:srgbClr val="0000FF"/>
                </a:solidFill>
              </a:rPr>
              <a:t>Book,client</a:t>
            </a:r>
            <a:r>
              <a:rPr lang="en-US" dirty="0" smtClean="0">
                <a:solidFill>
                  <a:srgbClr val="0000FF"/>
                </a:solidFill>
              </a:rPr>
              <a:t>)</a:t>
            </a:r>
            <a:endParaRPr lang="it-IT" dirty="0">
              <a:solidFill>
                <a:srgbClr val="0000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785786" y="1743077"/>
            <a:ext cx="1042966" cy="614353"/>
          </a:xfrm>
        </p:spPr>
        <p:txBody>
          <a:bodyPr/>
          <a:lstStyle/>
          <a:p>
            <a:pPr>
              <a:buNone/>
            </a:pPr>
            <a:r>
              <a:rPr lang="it-IT" dirty="0" smtClean="0"/>
              <a:t>Goal</a:t>
            </a:r>
            <a:endParaRPr lang="it-IT" dirty="0"/>
          </a:p>
        </p:txBody>
      </p:sp>
      <p:cxnSp>
        <p:nvCxnSpPr>
          <p:cNvPr id="17" name="Shape 16"/>
          <p:cNvCxnSpPr>
            <a:stCxn id="11" idx="2"/>
            <a:endCxn id="9" idx="1"/>
          </p:cNvCxnSpPr>
          <p:nvPr/>
        </p:nvCxnSpPr>
        <p:spPr>
          <a:xfrm rot="16200000" flipH="1">
            <a:off x="-7745" y="3672443"/>
            <a:ext cx="2810224" cy="180197"/>
          </a:xfrm>
          <a:prstGeom prst="bentConnector2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hape 18"/>
          <p:cNvCxnSpPr>
            <a:stCxn id="11" idx="2"/>
            <a:endCxn id="7" idx="1"/>
          </p:cNvCxnSpPr>
          <p:nvPr/>
        </p:nvCxnSpPr>
        <p:spPr>
          <a:xfrm rot="16200000" flipH="1">
            <a:off x="488002" y="3176696"/>
            <a:ext cx="1818730" cy="180197"/>
          </a:xfrm>
          <a:prstGeom prst="bentConnector2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hape 20"/>
          <p:cNvCxnSpPr>
            <a:stCxn id="11" idx="2"/>
            <a:endCxn id="5" idx="1"/>
          </p:cNvCxnSpPr>
          <p:nvPr/>
        </p:nvCxnSpPr>
        <p:spPr>
          <a:xfrm rot="16200000" flipH="1">
            <a:off x="964141" y="2700557"/>
            <a:ext cx="853752" cy="167497"/>
          </a:xfrm>
          <a:prstGeom prst="bentConnector2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929190" y="4714884"/>
            <a:ext cx="17859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smtClean="0"/>
              <a:t>(BookManagment example)</a:t>
            </a:r>
            <a:endParaRPr lang="it-IT" sz="11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SocialGoal in GoalSpec</a:t>
            </a:r>
            <a:endParaRPr lang="it-IT" dirty="0"/>
          </a:p>
        </p:txBody>
      </p:sp>
      <p:sp>
        <p:nvSpPr>
          <p:cNvPr id="5" name="TextBox 4"/>
          <p:cNvSpPr txBox="1"/>
          <p:nvPr/>
        </p:nvSpPr>
        <p:spPr>
          <a:xfrm>
            <a:off x="1487466" y="2400279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TRIGGERING CONDITION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766" y="2706669"/>
            <a:ext cx="2500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L’evento la cui occorrenza determina l’attivazione del Goal</a:t>
            </a:r>
            <a:endParaRPr lang="it-IT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00166" y="3257535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ACTOR LIST</a:t>
            </a:r>
            <a:endParaRPr lang="it-IT" dirty="0"/>
          </a:p>
        </p:txBody>
      </p:sp>
      <p:sp>
        <p:nvSpPr>
          <p:cNvPr id="8" name="TextBox 7"/>
          <p:cNvSpPr txBox="1"/>
          <p:nvPr/>
        </p:nvSpPr>
        <p:spPr>
          <a:xfrm>
            <a:off x="1487466" y="3563925"/>
            <a:ext cx="25003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L’elenco delle risorse (umane o del sistema) coinvolte nella realizzazione del Goal</a:t>
            </a:r>
            <a:endParaRPr lang="it-IT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00166" y="4356751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0000FF"/>
                </a:solidFill>
              </a:rPr>
              <a:t>FINAL STATE</a:t>
            </a:r>
            <a:endParaRPr lang="it-IT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87466" y="4663141"/>
            <a:ext cx="2500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Lo stato del mondo che il Goal persegue</a:t>
            </a:r>
            <a:endParaRPr lang="it-IT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57686" y="3003407"/>
            <a:ext cx="435771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ON Semptember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nobel_committee_for_medicine</a:t>
            </a:r>
            <a:r>
              <a:rPr lang="en-US" dirty="0" smtClean="0"/>
              <a:t> ROLE AND THE expert ROLE AND THE </a:t>
            </a:r>
            <a:r>
              <a:rPr lang="en-US" dirty="0" err="1" smtClean="0"/>
              <a:t>nobel_assembly</a:t>
            </a:r>
            <a:r>
              <a:rPr lang="en-US" dirty="0" smtClean="0"/>
              <a:t> ROLE AND THE nominator ROLE AND THE SYSTEM SHALL ADDRESS</a:t>
            </a:r>
          </a:p>
          <a:p>
            <a:r>
              <a:rPr lang="it-IT" dirty="0" smtClean="0">
                <a:solidFill>
                  <a:srgbClr val="0000FF"/>
                </a:solidFill>
              </a:rPr>
              <a:t>done(hold_nobel_prize_award_ceremony)</a:t>
            </a:r>
          </a:p>
          <a:p>
            <a:r>
              <a:rPr lang="it-IT" dirty="0" smtClean="0">
                <a:solidFill>
                  <a:srgbClr val="00FF00"/>
                </a:solidFill>
              </a:rPr>
              <a:t>WHERE Report_with_recommendations IS NobelCandidateRecord</a:t>
            </a:r>
            <a:endParaRPr lang="it-IT" dirty="0">
              <a:solidFill>
                <a:srgbClr val="00FF00"/>
              </a:solidFill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28596" y="1500174"/>
            <a:ext cx="1714512" cy="614353"/>
          </a:xfrm>
        </p:spPr>
        <p:txBody>
          <a:bodyPr anchor="ctr">
            <a:normAutofit fontScale="85000" lnSpcReduction="10000"/>
          </a:bodyPr>
          <a:lstStyle/>
          <a:p>
            <a:pPr algn="ctr">
              <a:buNone/>
            </a:pPr>
            <a:r>
              <a:rPr lang="it-IT" dirty="0" smtClean="0"/>
              <a:t>SocialGoal</a:t>
            </a:r>
            <a:endParaRPr lang="it-IT" dirty="0"/>
          </a:p>
        </p:txBody>
      </p:sp>
      <p:cxnSp>
        <p:nvCxnSpPr>
          <p:cNvPr id="13" name="Shape 12"/>
          <p:cNvCxnSpPr>
            <a:stCxn id="12" idx="2"/>
            <a:endCxn id="10" idx="1"/>
          </p:cNvCxnSpPr>
          <p:nvPr/>
        </p:nvCxnSpPr>
        <p:spPr>
          <a:xfrm rot="16200000" flipH="1">
            <a:off x="-18453" y="3418832"/>
            <a:ext cx="2810224" cy="201614"/>
          </a:xfrm>
          <a:prstGeom prst="bentConnector2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hape 13"/>
          <p:cNvCxnSpPr>
            <a:stCxn id="12" idx="2"/>
            <a:endCxn id="8" idx="1"/>
          </p:cNvCxnSpPr>
          <p:nvPr/>
        </p:nvCxnSpPr>
        <p:spPr>
          <a:xfrm rot="16200000" flipH="1">
            <a:off x="477294" y="2923085"/>
            <a:ext cx="1818730" cy="201614"/>
          </a:xfrm>
          <a:prstGeom prst="bentConnector2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hape 14"/>
          <p:cNvCxnSpPr>
            <a:stCxn id="12" idx="2"/>
            <a:endCxn id="6" idx="1"/>
          </p:cNvCxnSpPr>
          <p:nvPr/>
        </p:nvCxnSpPr>
        <p:spPr>
          <a:xfrm rot="16200000" flipH="1">
            <a:off x="953433" y="2446946"/>
            <a:ext cx="853752" cy="188914"/>
          </a:xfrm>
          <a:prstGeom prst="bentConnector2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441428" y="5186361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00FF00"/>
                </a:solidFill>
              </a:rPr>
              <a:t>ITEM DESCRIPTION</a:t>
            </a:r>
            <a:endParaRPr lang="it-IT" dirty="0">
              <a:solidFill>
                <a:srgbClr val="00FF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00166" y="5478677"/>
            <a:ext cx="24288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L’elenco degli oggetti globali</a:t>
            </a:r>
            <a:endParaRPr lang="it-IT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25" name="Shape 24"/>
          <p:cNvCxnSpPr>
            <a:stCxn id="12" idx="2"/>
            <a:endCxn id="23" idx="1"/>
          </p:cNvCxnSpPr>
          <p:nvPr/>
        </p:nvCxnSpPr>
        <p:spPr>
          <a:xfrm rot="16200000" flipH="1">
            <a:off x="-366010" y="3766389"/>
            <a:ext cx="3518039" cy="214314"/>
          </a:xfrm>
          <a:prstGeom prst="bentConnector2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429256" y="5381968"/>
            <a:ext cx="14287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smtClean="0"/>
              <a:t>(NobelPrize example)</a:t>
            </a:r>
            <a:endParaRPr lang="it-IT" sz="11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2" grpId="0"/>
      <p:bldP spid="23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674" y="2521776"/>
            <a:ext cx="8389606" cy="2335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Da BPMN a GoalSpec</a:t>
            </a:r>
            <a:endParaRPr lang="it-IT" dirty="0"/>
          </a:p>
        </p:txBody>
      </p:sp>
      <p:sp>
        <p:nvSpPr>
          <p:cNvPr id="9" name="Rectangle 8"/>
          <p:cNvSpPr/>
          <p:nvPr/>
        </p:nvSpPr>
        <p:spPr>
          <a:xfrm>
            <a:off x="1370628" y="3028336"/>
            <a:ext cx="558166" cy="707886"/>
          </a:xfrm>
          <a:prstGeom prst="rect">
            <a:avLst/>
          </a:prstGeom>
          <a:gradFill>
            <a:gsLst>
              <a:gs pos="0">
                <a:schemeClr val="accent1">
                  <a:lumMod val="40000"/>
                  <a:lumOff val="60000"/>
                  <a:alpha val="40000"/>
                </a:schemeClr>
              </a:gs>
              <a:gs pos="100000">
                <a:schemeClr val="bg1"/>
              </a:gs>
            </a:gsLst>
            <a:lin ang="5400000" scaled="0"/>
          </a:gradFill>
        </p:spPr>
        <p:txBody>
          <a:bodyPr wrap="none">
            <a:spAutoFit/>
          </a:bodyPr>
          <a:lstStyle/>
          <a:p>
            <a:pPr algn="ctr"/>
            <a:r>
              <a:rPr lang="it-IT" sz="1200" b="1" dirty="0" smtClean="0"/>
              <a:t>Goal1</a:t>
            </a:r>
          </a:p>
          <a:p>
            <a:pPr algn="ctr"/>
            <a:r>
              <a:rPr lang="it-IT" sz="1400" b="1" dirty="0" smtClean="0">
                <a:solidFill>
                  <a:srgbClr val="FF0000"/>
                </a:solidFill>
              </a:rPr>
              <a:t>TC1</a:t>
            </a:r>
          </a:p>
          <a:p>
            <a:pPr algn="ctr"/>
            <a:r>
              <a:rPr lang="it-IT" sz="1400" b="1" dirty="0" smtClean="0">
                <a:solidFill>
                  <a:srgbClr val="0000FF"/>
                </a:solidFill>
              </a:rPr>
              <a:t>FS1</a:t>
            </a:r>
            <a:endParaRPr lang="it-IT" sz="1400" b="1" dirty="0">
              <a:solidFill>
                <a:srgbClr val="0000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71736" y="3021842"/>
            <a:ext cx="558166" cy="707886"/>
          </a:xfrm>
          <a:prstGeom prst="rect">
            <a:avLst/>
          </a:prstGeom>
          <a:gradFill>
            <a:gsLst>
              <a:gs pos="0">
                <a:schemeClr val="accent1">
                  <a:lumMod val="40000"/>
                  <a:lumOff val="60000"/>
                  <a:alpha val="40000"/>
                </a:schemeClr>
              </a:gs>
              <a:gs pos="100000">
                <a:schemeClr val="bg1"/>
              </a:gs>
            </a:gsLst>
            <a:lin ang="5400000" scaled="0"/>
          </a:gradFill>
        </p:spPr>
        <p:txBody>
          <a:bodyPr wrap="none">
            <a:spAutoFit/>
          </a:bodyPr>
          <a:lstStyle/>
          <a:p>
            <a:pPr algn="ctr"/>
            <a:r>
              <a:rPr lang="it-IT" sz="1200" b="1" dirty="0" smtClean="0"/>
              <a:t>Goal2</a:t>
            </a:r>
            <a:endParaRPr lang="it-IT" sz="1200" b="1" dirty="0" smtClean="0">
              <a:solidFill>
                <a:srgbClr val="FF0000"/>
              </a:solidFill>
            </a:endParaRPr>
          </a:p>
          <a:p>
            <a:pPr algn="ctr"/>
            <a:r>
              <a:rPr lang="it-IT" sz="1400" b="1" dirty="0" smtClean="0">
                <a:solidFill>
                  <a:srgbClr val="FF0000"/>
                </a:solidFill>
              </a:rPr>
              <a:t>TC2</a:t>
            </a:r>
          </a:p>
          <a:p>
            <a:pPr algn="ctr"/>
            <a:r>
              <a:rPr lang="it-IT" sz="1400" b="1" dirty="0" smtClean="0">
                <a:solidFill>
                  <a:srgbClr val="0000FF"/>
                </a:solidFill>
              </a:rPr>
              <a:t>FS2</a:t>
            </a:r>
            <a:endParaRPr lang="it-IT" sz="1400" b="1" dirty="0">
              <a:solidFill>
                <a:srgbClr val="0000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514032" y="2378900"/>
            <a:ext cx="558166" cy="707886"/>
          </a:xfrm>
          <a:prstGeom prst="rect">
            <a:avLst/>
          </a:prstGeom>
          <a:gradFill>
            <a:gsLst>
              <a:gs pos="0">
                <a:schemeClr val="accent1">
                  <a:lumMod val="40000"/>
                  <a:lumOff val="60000"/>
                  <a:alpha val="40000"/>
                </a:schemeClr>
              </a:gs>
              <a:gs pos="100000">
                <a:schemeClr val="bg1"/>
              </a:gs>
            </a:gsLst>
            <a:lin ang="5400000" scaled="0"/>
          </a:gradFill>
        </p:spPr>
        <p:txBody>
          <a:bodyPr wrap="none">
            <a:spAutoFit/>
          </a:bodyPr>
          <a:lstStyle/>
          <a:p>
            <a:pPr algn="ctr"/>
            <a:r>
              <a:rPr lang="it-IT" sz="1200" b="1" dirty="0" smtClean="0"/>
              <a:t>Goal3</a:t>
            </a:r>
          </a:p>
          <a:p>
            <a:pPr algn="ctr"/>
            <a:r>
              <a:rPr lang="it-IT" sz="1400" b="1" dirty="0" smtClean="0">
                <a:solidFill>
                  <a:srgbClr val="FF0000"/>
                </a:solidFill>
              </a:rPr>
              <a:t>TC3</a:t>
            </a:r>
          </a:p>
          <a:p>
            <a:pPr algn="ctr"/>
            <a:r>
              <a:rPr lang="it-IT" sz="1400" b="1" dirty="0" smtClean="0">
                <a:solidFill>
                  <a:srgbClr val="0000FF"/>
                </a:solidFill>
              </a:rPr>
              <a:t>FS3</a:t>
            </a:r>
            <a:endParaRPr lang="it-IT" sz="1400" b="1" dirty="0">
              <a:solidFill>
                <a:srgbClr val="0000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514032" y="3736222"/>
            <a:ext cx="558166" cy="707886"/>
          </a:xfrm>
          <a:prstGeom prst="rect">
            <a:avLst/>
          </a:prstGeom>
          <a:gradFill>
            <a:gsLst>
              <a:gs pos="0">
                <a:schemeClr val="accent1">
                  <a:lumMod val="40000"/>
                  <a:lumOff val="60000"/>
                  <a:alpha val="40000"/>
                </a:schemeClr>
              </a:gs>
              <a:gs pos="100000">
                <a:schemeClr val="bg1"/>
              </a:gs>
            </a:gsLst>
            <a:lin ang="5400000" scaled="0"/>
          </a:gradFill>
        </p:spPr>
        <p:txBody>
          <a:bodyPr wrap="none">
            <a:spAutoFit/>
          </a:bodyPr>
          <a:lstStyle/>
          <a:p>
            <a:pPr algn="ctr"/>
            <a:r>
              <a:rPr lang="it-IT" sz="1200" b="1" dirty="0" smtClean="0"/>
              <a:t>Goal4</a:t>
            </a:r>
            <a:endParaRPr lang="it-IT" sz="1200" b="1" dirty="0" smtClean="0">
              <a:solidFill>
                <a:srgbClr val="FF0000"/>
              </a:solidFill>
            </a:endParaRPr>
          </a:p>
          <a:p>
            <a:pPr algn="ctr"/>
            <a:r>
              <a:rPr lang="it-IT" sz="1400" b="1" dirty="0" smtClean="0">
                <a:solidFill>
                  <a:srgbClr val="FF0000"/>
                </a:solidFill>
              </a:rPr>
              <a:t>TC4</a:t>
            </a:r>
          </a:p>
          <a:p>
            <a:pPr algn="ctr"/>
            <a:r>
              <a:rPr lang="it-IT" sz="1400" b="1" dirty="0" smtClean="0">
                <a:solidFill>
                  <a:srgbClr val="0000FF"/>
                </a:solidFill>
              </a:rPr>
              <a:t>FS4</a:t>
            </a:r>
            <a:endParaRPr lang="it-IT" sz="1400" b="1" dirty="0">
              <a:solidFill>
                <a:srgbClr val="0000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228544" y="3021842"/>
            <a:ext cx="558166" cy="707886"/>
          </a:xfrm>
          <a:prstGeom prst="rect">
            <a:avLst/>
          </a:prstGeom>
          <a:gradFill>
            <a:gsLst>
              <a:gs pos="0">
                <a:schemeClr val="accent1">
                  <a:lumMod val="40000"/>
                  <a:lumOff val="60000"/>
                  <a:alpha val="40000"/>
                </a:schemeClr>
              </a:gs>
              <a:gs pos="100000">
                <a:schemeClr val="bg1"/>
              </a:gs>
            </a:gsLst>
            <a:lin ang="5400000" scaled="0"/>
          </a:gradFill>
        </p:spPr>
        <p:txBody>
          <a:bodyPr wrap="none">
            <a:spAutoFit/>
          </a:bodyPr>
          <a:lstStyle/>
          <a:p>
            <a:pPr algn="ctr"/>
            <a:r>
              <a:rPr lang="it-IT" sz="1200" b="1" dirty="0" smtClean="0"/>
              <a:t>Goal5</a:t>
            </a:r>
            <a:endParaRPr lang="it-IT" sz="1200" b="1" dirty="0" smtClean="0">
              <a:solidFill>
                <a:srgbClr val="FF0000"/>
              </a:solidFill>
            </a:endParaRPr>
          </a:p>
          <a:p>
            <a:pPr algn="ctr"/>
            <a:r>
              <a:rPr lang="it-IT" sz="1400" b="1" dirty="0" smtClean="0">
                <a:solidFill>
                  <a:srgbClr val="FF0000"/>
                </a:solidFill>
              </a:rPr>
              <a:t>TC5</a:t>
            </a:r>
          </a:p>
          <a:p>
            <a:pPr algn="ctr"/>
            <a:r>
              <a:rPr lang="it-IT" sz="1400" b="1" dirty="0" smtClean="0">
                <a:solidFill>
                  <a:srgbClr val="0000FF"/>
                </a:solidFill>
              </a:rPr>
              <a:t>FS5</a:t>
            </a:r>
            <a:endParaRPr lang="it-IT" sz="1400" b="1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28794" y="5214950"/>
            <a:ext cx="142876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sz="2800" dirty="0" smtClean="0"/>
              <a:t>COME</a:t>
            </a:r>
            <a:endParaRPr lang="it-IT" sz="2800" dirty="0"/>
          </a:p>
        </p:txBody>
      </p:sp>
      <p:sp>
        <p:nvSpPr>
          <p:cNvPr id="20" name="Rectangle 19"/>
          <p:cNvSpPr/>
          <p:nvPr/>
        </p:nvSpPr>
        <p:spPr>
          <a:xfrm>
            <a:off x="4214810" y="1578106"/>
            <a:ext cx="930063" cy="707886"/>
          </a:xfrm>
          <a:prstGeom prst="rect">
            <a:avLst/>
          </a:prstGeom>
          <a:gradFill>
            <a:gsLst>
              <a:gs pos="0">
                <a:schemeClr val="accent1">
                  <a:lumMod val="40000"/>
                  <a:lumOff val="60000"/>
                  <a:alpha val="40000"/>
                </a:schemeClr>
              </a:gs>
              <a:gs pos="100000">
                <a:schemeClr val="bg1"/>
              </a:gs>
            </a:gsLst>
            <a:lin ang="5400000" scaled="0"/>
          </a:gradFill>
        </p:spPr>
        <p:txBody>
          <a:bodyPr wrap="none">
            <a:spAutoFit/>
          </a:bodyPr>
          <a:lstStyle/>
          <a:p>
            <a:pPr algn="ctr"/>
            <a:r>
              <a:rPr lang="it-IT" sz="1200" b="1" dirty="0" smtClean="0"/>
              <a:t>SocialGoal0</a:t>
            </a:r>
          </a:p>
          <a:p>
            <a:pPr algn="ctr"/>
            <a:r>
              <a:rPr lang="it-IT" sz="1400" b="1" dirty="0" smtClean="0">
                <a:solidFill>
                  <a:srgbClr val="FF0000"/>
                </a:solidFill>
              </a:rPr>
              <a:t>TC0</a:t>
            </a:r>
          </a:p>
          <a:p>
            <a:pPr algn="ctr"/>
            <a:r>
              <a:rPr lang="it-IT" sz="1400" b="1" dirty="0" smtClean="0">
                <a:solidFill>
                  <a:srgbClr val="0000FF"/>
                </a:solidFill>
              </a:rPr>
              <a:t>FS0</a:t>
            </a:r>
            <a:endParaRPr lang="it-IT" sz="1400" b="1" dirty="0">
              <a:solidFill>
                <a:srgbClr val="0000FF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572132" y="5214950"/>
            <a:ext cx="142876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sz="2800" dirty="0" smtClean="0"/>
              <a:t>COSA</a:t>
            </a:r>
            <a:endParaRPr lang="it-IT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8" grpId="1"/>
      <p:bldP spid="20" grpId="0" animBg="1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Stato punto-punto</a:t>
            </a:r>
            <a:endParaRPr lang="it-IT" dirty="0"/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500174"/>
            <a:ext cx="4352925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9" name="Oval 8"/>
          <p:cNvSpPr/>
          <p:nvPr/>
        </p:nvSpPr>
        <p:spPr>
          <a:xfrm>
            <a:off x="3559168" y="2974972"/>
            <a:ext cx="142876" cy="142876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Oval 9"/>
          <p:cNvSpPr/>
          <p:nvPr/>
        </p:nvSpPr>
        <p:spPr>
          <a:xfrm>
            <a:off x="2214546" y="2974972"/>
            <a:ext cx="142876" cy="142876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Oval 10"/>
          <p:cNvSpPr/>
          <p:nvPr/>
        </p:nvSpPr>
        <p:spPr>
          <a:xfrm>
            <a:off x="3571868" y="1714488"/>
            <a:ext cx="142876" cy="142876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Oval 11"/>
          <p:cNvSpPr/>
          <p:nvPr/>
        </p:nvSpPr>
        <p:spPr>
          <a:xfrm>
            <a:off x="1928794" y="1714488"/>
            <a:ext cx="142876" cy="142876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Oval 12"/>
          <p:cNvSpPr/>
          <p:nvPr/>
        </p:nvSpPr>
        <p:spPr>
          <a:xfrm>
            <a:off x="4252910" y="3357562"/>
            <a:ext cx="142876" cy="142876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Oval 13"/>
          <p:cNvSpPr/>
          <p:nvPr/>
        </p:nvSpPr>
        <p:spPr>
          <a:xfrm>
            <a:off x="3786182" y="3967166"/>
            <a:ext cx="142876" cy="142876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Oval 14"/>
          <p:cNvSpPr/>
          <p:nvPr/>
        </p:nvSpPr>
        <p:spPr>
          <a:xfrm>
            <a:off x="2500298" y="3954466"/>
            <a:ext cx="142876" cy="142876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Oval 15"/>
          <p:cNvSpPr/>
          <p:nvPr/>
        </p:nvSpPr>
        <p:spPr>
          <a:xfrm>
            <a:off x="1181076" y="3954466"/>
            <a:ext cx="142876" cy="142876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Oval 16"/>
          <p:cNvSpPr/>
          <p:nvPr/>
        </p:nvSpPr>
        <p:spPr>
          <a:xfrm>
            <a:off x="4572000" y="4643446"/>
            <a:ext cx="142876" cy="142876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Oval 17"/>
          <p:cNvSpPr/>
          <p:nvPr/>
        </p:nvSpPr>
        <p:spPr>
          <a:xfrm>
            <a:off x="2857488" y="5480064"/>
            <a:ext cx="142876" cy="142876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0" name="Straight Connector 19"/>
          <p:cNvCxnSpPr>
            <a:stCxn id="11" idx="6"/>
            <a:endCxn id="25" idx="2"/>
          </p:cNvCxnSpPr>
          <p:nvPr/>
        </p:nvCxnSpPr>
        <p:spPr>
          <a:xfrm>
            <a:off x="3714744" y="1785926"/>
            <a:ext cx="3181373" cy="1588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7" idx="6"/>
            <a:endCxn id="27" idx="2"/>
          </p:cNvCxnSpPr>
          <p:nvPr/>
        </p:nvCxnSpPr>
        <p:spPr>
          <a:xfrm>
            <a:off x="4714876" y="4714884"/>
            <a:ext cx="2181241" cy="1588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6896117" y="1714488"/>
            <a:ext cx="142876" cy="142876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Oval 26"/>
          <p:cNvSpPr/>
          <p:nvPr/>
        </p:nvSpPr>
        <p:spPr>
          <a:xfrm>
            <a:off x="6896117" y="4643446"/>
            <a:ext cx="142876" cy="142876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Rounded Rectangle 28"/>
          <p:cNvSpPr/>
          <p:nvPr/>
        </p:nvSpPr>
        <p:spPr>
          <a:xfrm rot="5400000">
            <a:off x="6294450" y="2778121"/>
            <a:ext cx="1341447" cy="928694"/>
          </a:xfrm>
          <a:prstGeom prst="roundRect">
            <a:avLst>
              <a:gd name="adj" fmla="val 1694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1" name="Straight Connector 30"/>
          <p:cNvCxnSpPr>
            <a:stCxn id="25" idx="4"/>
            <a:endCxn id="29" idx="1"/>
          </p:cNvCxnSpPr>
          <p:nvPr/>
        </p:nvCxnSpPr>
        <p:spPr>
          <a:xfrm rot="5400000">
            <a:off x="6609175" y="2213364"/>
            <a:ext cx="714381" cy="238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29" idx="3"/>
            <a:endCxn id="27" idx="0"/>
          </p:cNvCxnSpPr>
          <p:nvPr/>
        </p:nvCxnSpPr>
        <p:spPr>
          <a:xfrm rot="16200000" flipH="1">
            <a:off x="6601237" y="4277128"/>
            <a:ext cx="730254" cy="238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5" grpId="0" animBg="1"/>
      <p:bldP spid="27" grpId="0" animBg="1"/>
      <p:bldP spid="2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3883020" y="3773490"/>
            <a:ext cx="642942" cy="642942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Rounded Rectangle 20"/>
          <p:cNvSpPr/>
          <p:nvPr/>
        </p:nvSpPr>
        <p:spPr>
          <a:xfrm>
            <a:off x="1142976" y="3643314"/>
            <a:ext cx="1238259" cy="857256"/>
          </a:xfrm>
          <a:prstGeom prst="roundRect">
            <a:avLst>
              <a:gd name="adj" fmla="val 1694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8" name="TextBox 7"/>
          <p:cNvSpPr txBox="1"/>
          <p:nvPr/>
        </p:nvSpPr>
        <p:spPr>
          <a:xfrm>
            <a:off x="1142976" y="2204702"/>
            <a:ext cx="357190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sz="2000" dirty="0" smtClean="0"/>
              <a:t>Activity e Event hanno effetto sullo stato del mondo</a:t>
            </a:r>
            <a:endParaRPr lang="it-IT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5072066" y="2198208"/>
            <a:ext cx="357190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sz="2000" dirty="0" smtClean="0"/>
              <a:t>Gateway hanno effetto sul flusso di controllo</a:t>
            </a:r>
            <a:endParaRPr lang="it-IT" sz="2000" dirty="0"/>
          </a:p>
        </p:txBody>
      </p:sp>
      <p:cxnSp>
        <p:nvCxnSpPr>
          <p:cNvPr id="14" name="Straight Connector 13"/>
          <p:cNvCxnSpPr/>
          <p:nvPr/>
        </p:nvCxnSpPr>
        <p:spPr>
          <a:xfrm rot="5400000">
            <a:off x="1106463" y="4078379"/>
            <a:ext cx="1357322" cy="1588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3524243" y="4115921"/>
            <a:ext cx="1357322" cy="1588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42910" y="4602816"/>
            <a:ext cx="92869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dirty="0" smtClean="0">
                <a:solidFill>
                  <a:schemeClr val="bg1">
                    <a:lumMod val="50000"/>
                  </a:schemeClr>
                </a:solidFill>
              </a:rPr>
              <a:t>&lt;catch&gt;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28794" y="4614958"/>
            <a:ext cx="107157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dirty="0" smtClean="0">
                <a:solidFill>
                  <a:schemeClr val="bg1">
                    <a:lumMod val="50000"/>
                  </a:schemeClr>
                </a:solidFill>
              </a:rPr>
              <a:t>&lt;throw&gt;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71802" y="4619162"/>
            <a:ext cx="92869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dirty="0" smtClean="0">
                <a:solidFill>
                  <a:schemeClr val="bg1">
                    <a:lumMod val="50000"/>
                  </a:schemeClr>
                </a:solidFill>
              </a:rPr>
              <a:t>&lt;catch&gt;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57686" y="4631304"/>
            <a:ext cx="107157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dirty="0" smtClean="0">
                <a:solidFill>
                  <a:schemeClr val="bg1">
                    <a:lumMod val="50000"/>
                  </a:schemeClr>
                </a:solidFill>
              </a:rPr>
              <a:t>&lt;throw&gt;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Left Brace 42"/>
          <p:cNvSpPr/>
          <p:nvPr/>
        </p:nvSpPr>
        <p:spPr>
          <a:xfrm rot="5400000">
            <a:off x="2786050" y="1340952"/>
            <a:ext cx="214316" cy="3500463"/>
          </a:xfrm>
          <a:prstGeom prst="leftBrace">
            <a:avLst/>
          </a:prstGeom>
          <a:ln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dirty="0" smtClean="0"/>
              <a:t>Osservazione</a:t>
            </a:r>
            <a:endParaRPr lang="it-IT" dirty="0"/>
          </a:p>
        </p:txBody>
      </p:sp>
      <p:sp>
        <p:nvSpPr>
          <p:cNvPr id="23" name="Diamond 22"/>
          <p:cNvSpPr/>
          <p:nvPr/>
        </p:nvSpPr>
        <p:spPr>
          <a:xfrm>
            <a:off x="6429388" y="3597276"/>
            <a:ext cx="928694" cy="928694"/>
          </a:xfrm>
          <a:prstGeom prst="diamon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3500438"/>
            <a:ext cx="5000660" cy="2975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Condizione di Input e Output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14485"/>
          </a:xfrm>
        </p:spPr>
        <p:txBody>
          <a:bodyPr anchor="t">
            <a:normAutofit/>
          </a:bodyPr>
          <a:lstStyle/>
          <a:p>
            <a:pPr algn="ctr">
              <a:buNone/>
            </a:pPr>
            <a:r>
              <a:rPr lang="it-IT" sz="2400" dirty="0" smtClean="0"/>
              <a:t>Per ogni elemento BPMN la condizione di input (rispettivamente di output) è ottenuta congiungendo la condizione attesa (generata) alla condizione presentata dagli elementi predecessori (successori)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406" y="3357562"/>
            <a:ext cx="2928958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sz="1600" b="1" dirty="0" smtClean="0">
                <a:solidFill>
                  <a:srgbClr val="FF0000"/>
                </a:solidFill>
              </a:rPr>
              <a:t>Condizione di Input</a:t>
            </a:r>
            <a:endParaRPr lang="it-IT" sz="16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72198" y="3357562"/>
            <a:ext cx="2928958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sz="1600" b="1" dirty="0" smtClean="0">
                <a:solidFill>
                  <a:srgbClr val="0000FF"/>
                </a:solidFill>
              </a:rPr>
              <a:t>Condizione di Output</a:t>
            </a:r>
            <a:endParaRPr lang="it-IT" sz="1600" b="1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406" y="3763036"/>
            <a:ext cx="292895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sz="1400" dirty="0" smtClean="0">
                <a:solidFill>
                  <a:srgbClr val="FF0000"/>
                </a:solidFill>
              </a:rPr>
              <a:t>Condizione attesa</a:t>
            </a:r>
          </a:p>
          <a:p>
            <a:pPr algn="ctr"/>
            <a:r>
              <a:rPr lang="it-IT" sz="1400" dirty="0" smtClean="0">
                <a:solidFill>
                  <a:srgbClr val="FF0000"/>
                </a:solidFill>
              </a:rPr>
              <a:t>+</a:t>
            </a:r>
          </a:p>
          <a:p>
            <a:pPr algn="ctr"/>
            <a:r>
              <a:rPr lang="it-IT" sz="1400" dirty="0" smtClean="0">
                <a:solidFill>
                  <a:srgbClr val="FF0000"/>
                </a:solidFill>
              </a:rPr>
              <a:t>Condizione predecessori</a:t>
            </a:r>
            <a:endParaRPr lang="it-IT" sz="1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72198" y="3757672"/>
            <a:ext cx="292895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sz="1400" dirty="0" smtClean="0">
                <a:solidFill>
                  <a:srgbClr val="0000FF"/>
                </a:solidFill>
              </a:rPr>
              <a:t>Condizione generata</a:t>
            </a:r>
          </a:p>
          <a:p>
            <a:pPr algn="ctr"/>
            <a:r>
              <a:rPr lang="it-IT" sz="1400" dirty="0" smtClean="0">
                <a:solidFill>
                  <a:srgbClr val="0000FF"/>
                </a:solidFill>
              </a:rPr>
              <a:t>+</a:t>
            </a:r>
          </a:p>
          <a:p>
            <a:pPr algn="ctr"/>
            <a:r>
              <a:rPr lang="it-IT" sz="1400" dirty="0" smtClean="0">
                <a:solidFill>
                  <a:srgbClr val="0000FF"/>
                </a:solidFill>
              </a:rPr>
              <a:t>Condizione successori</a:t>
            </a:r>
            <a:endParaRPr lang="it-IT" sz="1400" dirty="0">
              <a:solidFill>
                <a:srgbClr val="0000FF"/>
              </a:solidFill>
            </a:endParaRPr>
          </a:p>
        </p:txBody>
      </p:sp>
      <p:sp>
        <p:nvSpPr>
          <p:cNvPr id="9" name="Round Same Side Corner Rectangle 8"/>
          <p:cNvSpPr/>
          <p:nvPr/>
        </p:nvSpPr>
        <p:spPr>
          <a:xfrm rot="16200000">
            <a:off x="5672939" y="4756953"/>
            <a:ext cx="727080" cy="331790"/>
          </a:xfrm>
          <a:prstGeom prst="round2SameRect">
            <a:avLst/>
          </a:prstGeom>
          <a:solidFill>
            <a:srgbClr val="0000F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ound Same Side Corner Rectangle 9"/>
          <p:cNvSpPr/>
          <p:nvPr/>
        </p:nvSpPr>
        <p:spPr>
          <a:xfrm rot="5400000">
            <a:off x="4094953" y="4763303"/>
            <a:ext cx="831856" cy="331790"/>
          </a:xfrm>
          <a:prstGeom prst="round2SameRect">
            <a:avLst/>
          </a:prstGeom>
          <a:solidFill>
            <a:srgbClr val="0000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ound Same Side Corner Rectangle 10"/>
          <p:cNvSpPr/>
          <p:nvPr/>
        </p:nvSpPr>
        <p:spPr>
          <a:xfrm rot="16200000">
            <a:off x="5718977" y="3723484"/>
            <a:ext cx="727080" cy="331790"/>
          </a:xfrm>
          <a:prstGeom prst="round2SameRect">
            <a:avLst/>
          </a:prstGeom>
          <a:solidFill>
            <a:srgbClr val="0000F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ound Same Side Corner Rectangle 11"/>
          <p:cNvSpPr/>
          <p:nvPr/>
        </p:nvSpPr>
        <p:spPr>
          <a:xfrm rot="16200000">
            <a:off x="5718977" y="5757085"/>
            <a:ext cx="727080" cy="331790"/>
          </a:xfrm>
          <a:prstGeom prst="round2SameRect">
            <a:avLst/>
          </a:prstGeom>
          <a:solidFill>
            <a:srgbClr val="0000F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4" name="Elbow Connector 13"/>
          <p:cNvCxnSpPr>
            <a:stCxn id="10" idx="3"/>
            <a:endCxn id="11" idx="3"/>
          </p:cNvCxnSpPr>
          <p:nvPr/>
        </p:nvCxnSpPr>
        <p:spPr>
          <a:xfrm flipV="1">
            <a:off x="4676776" y="3889379"/>
            <a:ext cx="1239846" cy="1039819"/>
          </a:xfrm>
          <a:prstGeom prst="bentConnector3">
            <a:avLst>
              <a:gd name="adj1" fmla="val 60243"/>
            </a:avLst>
          </a:prstGeom>
          <a:ln w="25400">
            <a:solidFill>
              <a:srgbClr val="0000FF">
                <a:alpha val="50000"/>
              </a:srgb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>
            <a:stCxn id="10" idx="3"/>
            <a:endCxn id="12" idx="3"/>
          </p:cNvCxnSpPr>
          <p:nvPr/>
        </p:nvCxnSpPr>
        <p:spPr>
          <a:xfrm>
            <a:off x="4676776" y="4929198"/>
            <a:ext cx="1239846" cy="993782"/>
          </a:xfrm>
          <a:prstGeom prst="bentConnector3">
            <a:avLst>
              <a:gd name="adj1" fmla="val 60243"/>
            </a:avLst>
          </a:prstGeom>
          <a:ln w="25400">
            <a:solidFill>
              <a:srgbClr val="0000FF">
                <a:alpha val="50000"/>
              </a:srgb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0" idx="3"/>
            <a:endCxn id="9" idx="3"/>
          </p:cNvCxnSpPr>
          <p:nvPr/>
        </p:nvCxnSpPr>
        <p:spPr>
          <a:xfrm flipV="1">
            <a:off x="4676776" y="4922848"/>
            <a:ext cx="1193808" cy="6350"/>
          </a:xfrm>
          <a:prstGeom prst="straightConnector1">
            <a:avLst/>
          </a:prstGeom>
          <a:ln w="25400">
            <a:solidFill>
              <a:srgbClr val="0000FF">
                <a:alpha val="50000"/>
              </a:srgb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 Same Side Corner Rectangle 21"/>
          <p:cNvSpPr/>
          <p:nvPr/>
        </p:nvSpPr>
        <p:spPr>
          <a:xfrm rot="5400000">
            <a:off x="2428860" y="4799022"/>
            <a:ext cx="785818" cy="331790"/>
          </a:xfrm>
          <a:prstGeom prst="round2SameRect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Round Same Side Corner Rectangle 22"/>
          <p:cNvSpPr/>
          <p:nvPr/>
        </p:nvSpPr>
        <p:spPr>
          <a:xfrm rot="16200000">
            <a:off x="3315485" y="4769653"/>
            <a:ext cx="844556" cy="331790"/>
          </a:xfrm>
          <a:prstGeom prst="round2Same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5" name="Straight Arrow Connector 24"/>
          <p:cNvCxnSpPr>
            <a:stCxn id="23" idx="3"/>
            <a:endCxn id="22" idx="3"/>
          </p:cNvCxnSpPr>
          <p:nvPr/>
        </p:nvCxnSpPr>
        <p:spPr>
          <a:xfrm rot="10800000" flipV="1">
            <a:off x="2987664" y="4935547"/>
            <a:ext cx="584204" cy="29369"/>
          </a:xfrm>
          <a:prstGeom prst="straightConnector1">
            <a:avLst/>
          </a:prstGeom>
          <a:ln w="25400">
            <a:solidFill>
              <a:srgbClr val="FF0000">
                <a:alpha val="50000"/>
              </a:srgb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8363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Waiting Condition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1600201"/>
            <a:ext cx="8043890" cy="140017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sz="2800" b="1" dirty="0" smtClean="0"/>
              <a:t>Waiting Condition (Evento/Stato)</a:t>
            </a:r>
            <a:r>
              <a:rPr lang="it-IT" sz="2800" dirty="0" smtClean="0"/>
              <a:t> : la condizione della quale l’elemento BPMN attende la realizzazione (quando gli sia già pervenuto un token)</a:t>
            </a:r>
          </a:p>
        </p:txBody>
      </p:sp>
      <p:sp>
        <p:nvSpPr>
          <p:cNvPr id="4" name="Rectangle 3"/>
          <p:cNvSpPr/>
          <p:nvPr/>
        </p:nvSpPr>
        <p:spPr>
          <a:xfrm>
            <a:off x="357158" y="4210656"/>
            <a:ext cx="7000924" cy="195838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alpha val="1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TextBox 4"/>
          <p:cNvSpPr txBox="1"/>
          <p:nvPr/>
        </p:nvSpPr>
        <p:spPr>
          <a:xfrm>
            <a:off x="399035" y="4333826"/>
            <a:ext cx="22786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Attesa disponibilità degli oggetti in Input (DataObjects, DataInputs, DataStores)</a:t>
            </a:r>
            <a:endParaRPr lang="it-IT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399035" y="5311788"/>
            <a:ext cx="2278626" cy="451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Attesa ricezione di Messaggi esterni</a:t>
            </a:r>
            <a:endParaRPr lang="it-IT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2643174" y="5832281"/>
            <a:ext cx="2278626" cy="265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Attesa cattura dell’evento</a:t>
            </a:r>
            <a:endParaRPr lang="it-IT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2643174" y="5311788"/>
            <a:ext cx="2278626" cy="451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Attesa ricezione di Messaggi esterni</a:t>
            </a:r>
            <a:endParaRPr lang="it-IT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4936580" y="4333826"/>
            <a:ext cx="2278626" cy="977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Attesa disponibilità degli oggetti in Input (DataObjects, DataInputs, DataStores)</a:t>
            </a:r>
            <a:endParaRPr lang="it-IT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4929190" y="5311788"/>
            <a:ext cx="2278626" cy="451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Attesa ricezione di Messaggi esterni</a:t>
            </a:r>
            <a:endParaRPr lang="it-IT" sz="1400" dirty="0"/>
          </a:p>
        </p:txBody>
      </p:sp>
      <p:sp>
        <p:nvSpPr>
          <p:cNvPr id="11" name="Rounded Rectangle 10"/>
          <p:cNvSpPr/>
          <p:nvPr/>
        </p:nvSpPr>
        <p:spPr>
          <a:xfrm>
            <a:off x="1014880" y="3348474"/>
            <a:ext cx="800598" cy="554260"/>
          </a:xfrm>
          <a:prstGeom prst="roundRect">
            <a:avLst>
              <a:gd name="adj" fmla="val 1694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Oval 11"/>
          <p:cNvSpPr/>
          <p:nvPr/>
        </p:nvSpPr>
        <p:spPr>
          <a:xfrm>
            <a:off x="3549697" y="3410058"/>
            <a:ext cx="369507" cy="369507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TextBox 12"/>
          <p:cNvSpPr txBox="1"/>
          <p:nvPr/>
        </p:nvSpPr>
        <p:spPr>
          <a:xfrm>
            <a:off x="3357554" y="3830683"/>
            <a:ext cx="706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2">
                    <a:lumMod val="75000"/>
                  </a:schemeClr>
                </a:solidFill>
              </a:rPr>
              <a:t>catch</a:t>
            </a:r>
            <a:endParaRPr lang="it-IT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5779877" y="3410058"/>
            <a:ext cx="369507" cy="369507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TextBox 14"/>
          <p:cNvSpPr txBox="1"/>
          <p:nvPr/>
        </p:nvSpPr>
        <p:spPr>
          <a:xfrm>
            <a:off x="5572132" y="3830683"/>
            <a:ext cx="768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2">
                    <a:lumMod val="75000"/>
                  </a:schemeClr>
                </a:solidFill>
              </a:rPr>
              <a:t>throw</a:t>
            </a:r>
            <a:endParaRPr lang="it-IT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7" name="Diamond 16"/>
          <p:cNvSpPr/>
          <p:nvPr/>
        </p:nvSpPr>
        <p:spPr>
          <a:xfrm>
            <a:off x="7643834" y="3286124"/>
            <a:ext cx="668342" cy="668342"/>
          </a:xfrm>
          <a:prstGeom prst="diamon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ectangle 17"/>
          <p:cNvSpPr/>
          <p:nvPr/>
        </p:nvSpPr>
        <p:spPr>
          <a:xfrm>
            <a:off x="7358082" y="4357694"/>
            <a:ext cx="1285884" cy="1714512"/>
          </a:xfrm>
          <a:prstGeom prst="rect">
            <a:avLst/>
          </a:prstGeom>
          <a:noFill/>
          <a:ln w="15875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Round Same Side Corner Rectangle 18"/>
          <p:cNvSpPr/>
          <p:nvPr/>
        </p:nvSpPr>
        <p:spPr>
          <a:xfrm rot="16200000">
            <a:off x="905643" y="3464719"/>
            <a:ext cx="571504" cy="331790"/>
          </a:xfrm>
          <a:prstGeom prst="round2Same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Chord 19"/>
          <p:cNvSpPr/>
          <p:nvPr/>
        </p:nvSpPr>
        <p:spPr>
          <a:xfrm>
            <a:off x="3571868" y="3429000"/>
            <a:ext cx="285752" cy="357190"/>
          </a:xfrm>
          <a:prstGeom prst="chord">
            <a:avLst>
              <a:gd name="adj1" fmla="val 5199020"/>
              <a:gd name="adj2" fmla="val 16200000"/>
            </a:avLst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Chord 20"/>
          <p:cNvSpPr/>
          <p:nvPr/>
        </p:nvSpPr>
        <p:spPr>
          <a:xfrm>
            <a:off x="5786446" y="3429000"/>
            <a:ext cx="285752" cy="357190"/>
          </a:xfrm>
          <a:prstGeom prst="chord">
            <a:avLst>
              <a:gd name="adj1" fmla="val 5199020"/>
              <a:gd name="adj2" fmla="val 16200000"/>
            </a:avLst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Isosceles Triangle 21"/>
          <p:cNvSpPr/>
          <p:nvPr/>
        </p:nvSpPr>
        <p:spPr>
          <a:xfrm rot="16200000">
            <a:off x="7488258" y="3441700"/>
            <a:ext cx="642942" cy="357190"/>
          </a:xfrm>
          <a:prstGeom prst="triangle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Generated Condition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1514" y="1600201"/>
            <a:ext cx="7686700" cy="104298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sz="2800" b="1" dirty="0" smtClean="0"/>
              <a:t>Generated Condition (Evento/Stato)</a:t>
            </a:r>
            <a:r>
              <a:rPr lang="it-IT" sz="2800" dirty="0" smtClean="0"/>
              <a:t> : la condizione prodotta dall’elemento BPMN</a:t>
            </a:r>
          </a:p>
        </p:txBody>
      </p:sp>
      <p:sp>
        <p:nvSpPr>
          <p:cNvPr id="4" name="Rectangle 3"/>
          <p:cNvSpPr/>
          <p:nvPr/>
        </p:nvSpPr>
        <p:spPr>
          <a:xfrm>
            <a:off x="357158" y="4210656"/>
            <a:ext cx="7000924" cy="195838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alpha val="1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ounded Rectangle 4"/>
          <p:cNvSpPr/>
          <p:nvPr/>
        </p:nvSpPr>
        <p:spPr>
          <a:xfrm>
            <a:off x="1014880" y="3348474"/>
            <a:ext cx="800598" cy="554260"/>
          </a:xfrm>
          <a:prstGeom prst="roundRect">
            <a:avLst>
              <a:gd name="adj" fmla="val 1694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Oval 5"/>
          <p:cNvSpPr/>
          <p:nvPr/>
        </p:nvSpPr>
        <p:spPr>
          <a:xfrm>
            <a:off x="3549697" y="3410058"/>
            <a:ext cx="369507" cy="369507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TextBox 6"/>
          <p:cNvSpPr txBox="1"/>
          <p:nvPr/>
        </p:nvSpPr>
        <p:spPr>
          <a:xfrm>
            <a:off x="3357554" y="3830683"/>
            <a:ext cx="706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2">
                    <a:lumMod val="75000"/>
                  </a:schemeClr>
                </a:solidFill>
              </a:rPr>
              <a:t>catch</a:t>
            </a:r>
            <a:endParaRPr lang="it-IT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779877" y="3410058"/>
            <a:ext cx="369507" cy="369507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TextBox 8"/>
          <p:cNvSpPr txBox="1"/>
          <p:nvPr/>
        </p:nvSpPr>
        <p:spPr>
          <a:xfrm>
            <a:off x="5572132" y="3830683"/>
            <a:ext cx="768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2">
                    <a:lumMod val="75000"/>
                  </a:schemeClr>
                </a:solidFill>
              </a:rPr>
              <a:t>throw</a:t>
            </a:r>
            <a:endParaRPr lang="it-IT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0" name="Diamond 9"/>
          <p:cNvSpPr/>
          <p:nvPr/>
        </p:nvSpPr>
        <p:spPr>
          <a:xfrm>
            <a:off x="7643834" y="3286124"/>
            <a:ext cx="668342" cy="668342"/>
          </a:xfrm>
          <a:prstGeom prst="diamon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ctangle 10"/>
          <p:cNvSpPr/>
          <p:nvPr/>
        </p:nvSpPr>
        <p:spPr>
          <a:xfrm>
            <a:off x="7358082" y="4357694"/>
            <a:ext cx="1285884" cy="1714512"/>
          </a:xfrm>
          <a:prstGeom prst="rect">
            <a:avLst/>
          </a:prstGeom>
          <a:noFill/>
          <a:ln w="15875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TextBox 11"/>
          <p:cNvSpPr txBox="1"/>
          <p:nvPr/>
        </p:nvSpPr>
        <p:spPr>
          <a:xfrm>
            <a:off x="428596" y="4357694"/>
            <a:ext cx="25003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Avvenuta produzione degli oggetti in Output (DataObjects, DataOutputs, DataStores)</a:t>
            </a:r>
            <a:endParaRPr lang="it-IT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428596" y="5072074"/>
            <a:ext cx="2428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Avvenuta spedizione di Messaggi all’esterno</a:t>
            </a:r>
            <a:endParaRPr lang="it-IT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428596" y="5643578"/>
            <a:ext cx="24288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Completamento dell’Attività</a:t>
            </a:r>
            <a:endParaRPr lang="it-IT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2857488" y="5643579"/>
            <a:ext cx="25003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Avvenuta cattura dell’evento</a:t>
            </a:r>
            <a:endParaRPr lang="it-IT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2857488" y="4357694"/>
            <a:ext cx="25003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Avvenuta produzione degli oggetti in Output (DataObjects, DataOutputs, DataStores)</a:t>
            </a:r>
            <a:endParaRPr lang="it-IT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2857488" y="5072074"/>
            <a:ext cx="2500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Avvenuta spedizione di Messaggi all’esterno</a:t>
            </a:r>
            <a:endParaRPr lang="it-IT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5357818" y="5572141"/>
            <a:ext cx="1857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Avvenuta generazione dell’evento</a:t>
            </a:r>
            <a:endParaRPr lang="it-IT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5357818" y="5072074"/>
            <a:ext cx="1857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Avvenuta spedizione di Messaggi all’esterno</a:t>
            </a:r>
            <a:endParaRPr lang="it-IT" sz="1400" dirty="0"/>
          </a:p>
        </p:txBody>
      </p:sp>
      <p:sp>
        <p:nvSpPr>
          <p:cNvPr id="20" name="Round Same Side Corner Rectangle 19"/>
          <p:cNvSpPr/>
          <p:nvPr/>
        </p:nvSpPr>
        <p:spPr>
          <a:xfrm rot="5400000">
            <a:off x="1346971" y="3464719"/>
            <a:ext cx="571504" cy="331790"/>
          </a:xfrm>
          <a:prstGeom prst="round2SameRect">
            <a:avLst/>
          </a:prstGeom>
          <a:solidFill>
            <a:srgbClr val="0000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Chord 20"/>
          <p:cNvSpPr/>
          <p:nvPr/>
        </p:nvSpPr>
        <p:spPr>
          <a:xfrm rot="10800000">
            <a:off x="3643306" y="3429000"/>
            <a:ext cx="285752" cy="357190"/>
          </a:xfrm>
          <a:prstGeom prst="chord">
            <a:avLst>
              <a:gd name="adj1" fmla="val 5199020"/>
              <a:gd name="adj2" fmla="val 16200000"/>
            </a:avLst>
          </a:prstGeom>
          <a:solidFill>
            <a:srgbClr val="0000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Chord 21"/>
          <p:cNvSpPr/>
          <p:nvPr/>
        </p:nvSpPr>
        <p:spPr>
          <a:xfrm rot="10800000">
            <a:off x="5857884" y="3429000"/>
            <a:ext cx="285752" cy="357190"/>
          </a:xfrm>
          <a:prstGeom prst="chord">
            <a:avLst>
              <a:gd name="adj1" fmla="val 5199020"/>
              <a:gd name="adj2" fmla="val 16200000"/>
            </a:avLst>
          </a:prstGeom>
          <a:solidFill>
            <a:srgbClr val="0000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Isosceles Triangle 22"/>
          <p:cNvSpPr/>
          <p:nvPr/>
        </p:nvSpPr>
        <p:spPr>
          <a:xfrm rot="5400000">
            <a:off x="7858148" y="3441700"/>
            <a:ext cx="642942" cy="357190"/>
          </a:xfrm>
          <a:prstGeom prst="triangle">
            <a:avLst/>
          </a:prstGeom>
          <a:solidFill>
            <a:srgbClr val="0000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Backward Condition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638" y="1600201"/>
            <a:ext cx="8115328" cy="1471610"/>
          </a:xfrm>
        </p:spPr>
        <p:txBody>
          <a:bodyPr/>
          <a:lstStyle/>
          <a:p>
            <a:pPr>
              <a:buNone/>
            </a:pPr>
            <a:r>
              <a:rPr lang="it-IT" sz="2800" b="1" dirty="0" smtClean="0"/>
              <a:t>Backward Condition (Evento/Stato)</a:t>
            </a:r>
            <a:r>
              <a:rPr lang="it-IT" sz="2800" dirty="0" smtClean="0"/>
              <a:t>:  è l’evento/stato che l’elemento BPMN presenta ai nodi che subito lo succedono nel workflow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286117" y="4040203"/>
            <a:ext cx="1214446" cy="857256"/>
          </a:xfrm>
          <a:prstGeom prst="roundRect">
            <a:avLst>
              <a:gd name="adj" fmla="val 6791"/>
            </a:avLst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Arc 12"/>
          <p:cNvSpPr/>
          <p:nvPr/>
        </p:nvSpPr>
        <p:spPr>
          <a:xfrm rot="16974145">
            <a:off x="1038435" y="3589286"/>
            <a:ext cx="1988114" cy="1530455"/>
          </a:xfrm>
          <a:prstGeom prst="arc">
            <a:avLst>
              <a:gd name="adj1" fmla="val 14076112"/>
              <a:gd name="adj2" fmla="val 15856573"/>
            </a:avLst>
          </a:prstGeom>
          <a:noFill/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Oval 18"/>
          <p:cNvSpPr/>
          <p:nvPr/>
        </p:nvSpPr>
        <p:spPr>
          <a:xfrm>
            <a:off x="1500166" y="3571876"/>
            <a:ext cx="142876" cy="14287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1" name="Elbow Connector 20"/>
          <p:cNvCxnSpPr>
            <a:stCxn id="19" idx="6"/>
            <a:endCxn id="4" idx="1"/>
          </p:cNvCxnSpPr>
          <p:nvPr/>
        </p:nvCxnSpPr>
        <p:spPr>
          <a:xfrm>
            <a:off x="1643042" y="3643314"/>
            <a:ext cx="1643075" cy="825517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1214414" y="4006843"/>
            <a:ext cx="142876" cy="14287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Oval 25"/>
          <p:cNvSpPr/>
          <p:nvPr/>
        </p:nvSpPr>
        <p:spPr>
          <a:xfrm>
            <a:off x="1214414" y="4778362"/>
            <a:ext cx="142876" cy="14287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Oval 29"/>
          <p:cNvSpPr/>
          <p:nvPr/>
        </p:nvSpPr>
        <p:spPr>
          <a:xfrm>
            <a:off x="1500166" y="5214950"/>
            <a:ext cx="142876" cy="14287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2" name="Elbow Connector 31"/>
          <p:cNvCxnSpPr>
            <a:stCxn id="22" idx="6"/>
            <a:endCxn id="4" idx="1"/>
          </p:cNvCxnSpPr>
          <p:nvPr/>
        </p:nvCxnSpPr>
        <p:spPr>
          <a:xfrm>
            <a:off x="1357290" y="4078281"/>
            <a:ext cx="1928827" cy="390550"/>
          </a:xfrm>
          <a:prstGeom prst="bentConnector3">
            <a:avLst>
              <a:gd name="adj1" fmla="val 57243"/>
            </a:avLst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hape 35"/>
          <p:cNvCxnSpPr>
            <a:stCxn id="26" idx="6"/>
            <a:endCxn id="4" idx="1"/>
          </p:cNvCxnSpPr>
          <p:nvPr/>
        </p:nvCxnSpPr>
        <p:spPr>
          <a:xfrm flipV="1">
            <a:off x="1357290" y="4468831"/>
            <a:ext cx="1928827" cy="380969"/>
          </a:xfrm>
          <a:prstGeom prst="bentConnector3">
            <a:avLst>
              <a:gd name="adj1" fmla="val 57243"/>
            </a:avLst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lbow Connector 38"/>
          <p:cNvCxnSpPr>
            <a:stCxn id="30" idx="6"/>
            <a:endCxn id="4" idx="1"/>
          </p:cNvCxnSpPr>
          <p:nvPr/>
        </p:nvCxnSpPr>
        <p:spPr>
          <a:xfrm flipV="1">
            <a:off x="1643042" y="4468831"/>
            <a:ext cx="1643075" cy="817557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rot="5400000">
            <a:off x="1572398" y="3428206"/>
            <a:ext cx="285752" cy="1588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rot="5400000">
            <a:off x="1285058" y="3856834"/>
            <a:ext cx="285752" cy="1588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rot="5400000">
            <a:off x="1286646" y="4642652"/>
            <a:ext cx="285752" cy="1588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rot="5400000">
            <a:off x="1572398" y="5071280"/>
            <a:ext cx="285752" cy="1588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 rot="5400000">
            <a:off x="6179343" y="3536145"/>
            <a:ext cx="2714668" cy="221457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alpha val="1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1" name="Rounded Rectangle 50"/>
          <p:cNvSpPr/>
          <p:nvPr/>
        </p:nvSpPr>
        <p:spPr>
          <a:xfrm>
            <a:off x="5286380" y="3786190"/>
            <a:ext cx="928694" cy="544029"/>
          </a:xfrm>
          <a:prstGeom prst="roundRect">
            <a:avLst>
              <a:gd name="adj" fmla="val 1694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2" name="Oval 51"/>
          <p:cNvSpPr/>
          <p:nvPr/>
        </p:nvSpPr>
        <p:spPr>
          <a:xfrm>
            <a:off x="5551494" y="5143512"/>
            <a:ext cx="428628" cy="362685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3" name="TextBox 52"/>
          <p:cNvSpPr txBox="1"/>
          <p:nvPr/>
        </p:nvSpPr>
        <p:spPr>
          <a:xfrm>
            <a:off x="6929454" y="3643314"/>
            <a:ext cx="1357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(Generated Condition)</a:t>
            </a:r>
            <a:endParaRPr lang="it-IT" dirty="0"/>
          </a:p>
        </p:txBody>
      </p:sp>
      <p:sp>
        <p:nvSpPr>
          <p:cNvPr id="54" name="TextBox 53"/>
          <p:cNvSpPr txBox="1"/>
          <p:nvPr/>
        </p:nvSpPr>
        <p:spPr>
          <a:xfrm>
            <a:off x="7000892" y="4997247"/>
            <a:ext cx="1357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(Generated Condition)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1600200"/>
            <a:ext cx="5543560" cy="4900634"/>
          </a:xfrm>
        </p:spPr>
        <p:txBody>
          <a:bodyPr>
            <a:normAutofit fontScale="6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it-IT" b="1" dirty="0" smtClean="0"/>
              <a:t>Introduzione al problema</a:t>
            </a:r>
            <a:endParaRPr lang="it-IT" sz="2100" b="1" dirty="0" smtClean="0"/>
          </a:p>
          <a:p>
            <a:pPr marL="914400" lvl="1" indent="-514350">
              <a:buNone/>
            </a:pPr>
            <a:r>
              <a:rPr lang="it-IT" sz="1900" dirty="0" smtClean="0"/>
              <a:t>	Self-Adaptive System</a:t>
            </a:r>
          </a:p>
          <a:p>
            <a:pPr marL="914400" lvl="1" indent="-514350">
              <a:buNone/>
            </a:pPr>
            <a:r>
              <a:rPr lang="it-IT" sz="1900" dirty="0" smtClean="0"/>
              <a:t>	Motivazioni dello studio</a:t>
            </a:r>
          </a:p>
          <a:p>
            <a:pPr marL="914400" lvl="1" indent="-514350">
              <a:buNone/>
            </a:pPr>
            <a:r>
              <a:rPr lang="it-IT" sz="1900" dirty="0" smtClean="0"/>
              <a:t>	High Customizable Workflow Enactment: Vision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 smtClean="0"/>
              <a:t>BPMN</a:t>
            </a:r>
          </a:p>
          <a:p>
            <a:pPr marL="914400" lvl="1" indent="-514350">
              <a:buFont typeface="+mj-lt"/>
              <a:buAutoNum type="arabicPeriod"/>
            </a:pPr>
            <a:r>
              <a:rPr lang="it-IT" sz="2100" dirty="0" smtClean="0"/>
              <a:t>Caratteristiche Generali</a:t>
            </a:r>
          </a:p>
          <a:p>
            <a:pPr marL="914400" lvl="1" indent="-514350">
              <a:buFont typeface="+mj-lt"/>
              <a:buAutoNum type="arabicPeriod"/>
            </a:pPr>
            <a:r>
              <a:rPr lang="it-IT" sz="2100" dirty="0" smtClean="0"/>
              <a:t>Elementi Principali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 smtClean="0"/>
              <a:t>GoalSpec</a:t>
            </a:r>
          </a:p>
          <a:p>
            <a:pPr marL="914400" lvl="1" indent="-514350">
              <a:buFont typeface="+mj-lt"/>
              <a:buAutoNum type="arabicPeriod"/>
            </a:pPr>
            <a:r>
              <a:rPr lang="it-IT" sz="2100" dirty="0" smtClean="0"/>
              <a:t>Caratteristiche Generali</a:t>
            </a:r>
          </a:p>
          <a:p>
            <a:pPr marL="914400" lvl="1" indent="-514350">
              <a:buFont typeface="+mj-lt"/>
              <a:buAutoNum type="arabicPeriod"/>
            </a:pPr>
            <a:r>
              <a:rPr lang="it-IT" sz="2100" dirty="0" smtClean="0"/>
              <a:t>Visione ontologica del mondo, struttura di Goal e Social Goal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 smtClean="0"/>
              <a:t>Traduzione di Workflow in GoalSpec</a:t>
            </a:r>
          </a:p>
          <a:p>
            <a:pPr marL="914400" lvl="1" indent="-514350">
              <a:buFont typeface="+mj-lt"/>
              <a:buAutoNum type="arabicPeriod"/>
            </a:pPr>
            <a:r>
              <a:rPr lang="it-IT" sz="2100" dirty="0" smtClean="0"/>
              <a:t>Significato della trasformazione</a:t>
            </a:r>
          </a:p>
          <a:p>
            <a:pPr marL="914400" lvl="1" indent="-514350">
              <a:buFont typeface="+mj-lt"/>
              <a:buAutoNum type="arabicPeriod"/>
            </a:pPr>
            <a:r>
              <a:rPr lang="it-IT" sz="2100" dirty="0" smtClean="0"/>
              <a:t>Stato punto-punto</a:t>
            </a:r>
          </a:p>
          <a:p>
            <a:pPr marL="914400" lvl="1" indent="-514350">
              <a:buFont typeface="+mj-lt"/>
              <a:buAutoNum type="arabicPeriod"/>
            </a:pPr>
            <a:r>
              <a:rPr lang="it-IT" sz="2100" dirty="0" smtClean="0"/>
              <a:t>Differenze fra gli elementi BPMN </a:t>
            </a:r>
          </a:p>
          <a:p>
            <a:pPr marL="914400" lvl="1" indent="-514350">
              <a:buFont typeface="+mj-lt"/>
              <a:buAutoNum type="arabicPeriod"/>
            </a:pPr>
            <a:r>
              <a:rPr lang="it-IT" sz="2100" dirty="0" smtClean="0"/>
              <a:t>Decomposizione delle condizioni di ingresso e uscita</a:t>
            </a:r>
          </a:p>
          <a:p>
            <a:pPr marL="1314450" lvl="2" indent="-514350">
              <a:buFont typeface="+mj-lt"/>
              <a:buAutoNum type="arabicPeriod"/>
            </a:pPr>
            <a:r>
              <a:rPr lang="it-IT" sz="1900" dirty="0" smtClean="0"/>
              <a:t>Waiting/Generated Condition</a:t>
            </a:r>
          </a:p>
          <a:p>
            <a:pPr marL="1314450" lvl="2" indent="-514350">
              <a:buFont typeface="+mj-lt"/>
              <a:buAutoNum type="arabicPeriod"/>
            </a:pPr>
            <a:r>
              <a:rPr lang="it-IT" sz="1900" dirty="0" smtClean="0"/>
              <a:t>Forward/Backward Condition</a:t>
            </a:r>
          </a:p>
          <a:p>
            <a:pPr marL="914400" lvl="1" indent="-514350">
              <a:buFont typeface="+mj-lt"/>
              <a:buAutoNum type="arabicPeriod"/>
            </a:pPr>
            <a:r>
              <a:rPr lang="it-IT" sz="2100" dirty="0" smtClean="0"/>
              <a:t>Generalizzazione</a:t>
            </a:r>
          </a:p>
          <a:p>
            <a:pPr marL="914400" lvl="1" indent="-514350">
              <a:buFont typeface="+mj-lt"/>
              <a:buAutoNum type="arabicPeriod"/>
            </a:pPr>
            <a:r>
              <a:rPr lang="it-IT" sz="2100" dirty="0" smtClean="0"/>
              <a:t>Algoritmo di Traduzione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 smtClean="0"/>
              <a:t>Elementi esclusi dalla trattazione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 smtClean="0"/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xmlns="" val="51197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Forward Condition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1600201"/>
            <a:ext cx="8043890" cy="147161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sz="2800" b="1" dirty="0" smtClean="0"/>
              <a:t>Forward Condition (Evento/Stato)</a:t>
            </a:r>
            <a:r>
              <a:rPr lang="it-IT" sz="2800" dirty="0" smtClean="0"/>
              <a:t>:  l’evento/stato che l’elemento BPMN presenta ai nodi che subito lo precedono nel workflow</a:t>
            </a:r>
          </a:p>
        </p:txBody>
      </p:sp>
      <p:sp>
        <p:nvSpPr>
          <p:cNvPr id="4" name="Rounded Rectangle 3"/>
          <p:cNvSpPr/>
          <p:nvPr/>
        </p:nvSpPr>
        <p:spPr>
          <a:xfrm flipH="1">
            <a:off x="1214414" y="4040203"/>
            <a:ext cx="1214446" cy="857256"/>
          </a:xfrm>
          <a:prstGeom prst="roundRect">
            <a:avLst>
              <a:gd name="adj" fmla="val 6791"/>
            </a:avLst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Arc 4"/>
          <p:cNvSpPr/>
          <p:nvPr/>
        </p:nvSpPr>
        <p:spPr>
          <a:xfrm rot="4625855" flipH="1">
            <a:off x="2688428" y="3589286"/>
            <a:ext cx="1988114" cy="1530455"/>
          </a:xfrm>
          <a:prstGeom prst="arc">
            <a:avLst>
              <a:gd name="adj1" fmla="val 14076112"/>
              <a:gd name="adj2" fmla="val 15856573"/>
            </a:avLst>
          </a:prstGeom>
          <a:noFill/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Oval 5"/>
          <p:cNvSpPr/>
          <p:nvPr/>
        </p:nvSpPr>
        <p:spPr>
          <a:xfrm flipH="1">
            <a:off x="4071935" y="3571876"/>
            <a:ext cx="142876" cy="14287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7" name="Elbow Connector 6"/>
          <p:cNvCxnSpPr>
            <a:stCxn id="6" idx="6"/>
            <a:endCxn id="4" idx="1"/>
          </p:cNvCxnSpPr>
          <p:nvPr/>
        </p:nvCxnSpPr>
        <p:spPr>
          <a:xfrm flipH="1">
            <a:off x="2428860" y="3643314"/>
            <a:ext cx="1643075" cy="825517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 flipH="1">
            <a:off x="4357687" y="4006843"/>
            <a:ext cx="142876" cy="14287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Oval 8"/>
          <p:cNvSpPr/>
          <p:nvPr/>
        </p:nvSpPr>
        <p:spPr>
          <a:xfrm flipH="1">
            <a:off x="4357687" y="4778362"/>
            <a:ext cx="142876" cy="14287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Oval 9"/>
          <p:cNvSpPr/>
          <p:nvPr/>
        </p:nvSpPr>
        <p:spPr>
          <a:xfrm flipH="1">
            <a:off x="4071935" y="5214950"/>
            <a:ext cx="142876" cy="14287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1" name="Elbow Connector 10"/>
          <p:cNvCxnSpPr>
            <a:stCxn id="8" idx="6"/>
            <a:endCxn id="4" idx="1"/>
          </p:cNvCxnSpPr>
          <p:nvPr/>
        </p:nvCxnSpPr>
        <p:spPr>
          <a:xfrm flipH="1">
            <a:off x="2428860" y="4078281"/>
            <a:ext cx="1928827" cy="390550"/>
          </a:xfrm>
          <a:prstGeom prst="bentConnector3">
            <a:avLst>
              <a:gd name="adj1" fmla="val 57243"/>
            </a:avLst>
          </a:prstGeom>
          <a:ln w="127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hape 35"/>
          <p:cNvCxnSpPr>
            <a:stCxn id="9" idx="6"/>
            <a:endCxn id="4" idx="1"/>
          </p:cNvCxnSpPr>
          <p:nvPr/>
        </p:nvCxnSpPr>
        <p:spPr>
          <a:xfrm flipH="1" flipV="1">
            <a:off x="2428860" y="4468831"/>
            <a:ext cx="1928827" cy="380969"/>
          </a:xfrm>
          <a:prstGeom prst="bentConnector3">
            <a:avLst>
              <a:gd name="adj1" fmla="val 57243"/>
            </a:avLst>
          </a:prstGeom>
          <a:ln w="127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>
            <a:stCxn id="10" idx="6"/>
            <a:endCxn id="4" idx="1"/>
          </p:cNvCxnSpPr>
          <p:nvPr/>
        </p:nvCxnSpPr>
        <p:spPr>
          <a:xfrm flipH="1" flipV="1">
            <a:off x="2428860" y="4468831"/>
            <a:ext cx="1643075" cy="817557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6200000" flipH="1">
            <a:off x="3856827" y="3428206"/>
            <a:ext cx="285752" cy="1588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6200000" flipH="1">
            <a:off x="4144167" y="3856834"/>
            <a:ext cx="285752" cy="1588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6200000" flipH="1">
            <a:off x="4142579" y="4642652"/>
            <a:ext cx="285752" cy="1588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6200000" flipH="1">
            <a:off x="3856827" y="5071280"/>
            <a:ext cx="285752" cy="1588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 rot="5400000">
            <a:off x="6179343" y="3536145"/>
            <a:ext cx="2714668" cy="221457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alpha val="1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Rounded Rectangle 18"/>
          <p:cNvSpPr/>
          <p:nvPr/>
        </p:nvSpPr>
        <p:spPr>
          <a:xfrm>
            <a:off x="5286380" y="3786190"/>
            <a:ext cx="928694" cy="544029"/>
          </a:xfrm>
          <a:prstGeom prst="roundRect">
            <a:avLst>
              <a:gd name="adj" fmla="val 1694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Oval 19"/>
          <p:cNvSpPr/>
          <p:nvPr/>
        </p:nvSpPr>
        <p:spPr>
          <a:xfrm>
            <a:off x="5551494" y="5143512"/>
            <a:ext cx="428628" cy="362685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TextBox 20"/>
          <p:cNvSpPr txBox="1"/>
          <p:nvPr/>
        </p:nvSpPr>
        <p:spPr>
          <a:xfrm>
            <a:off x="6929454" y="3643314"/>
            <a:ext cx="1357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(Waiting Condition)</a:t>
            </a:r>
            <a:endParaRPr lang="it-IT" dirty="0"/>
          </a:p>
        </p:txBody>
      </p:sp>
      <p:sp>
        <p:nvSpPr>
          <p:cNvPr id="22" name="TextBox 21"/>
          <p:cNvSpPr txBox="1"/>
          <p:nvPr/>
        </p:nvSpPr>
        <p:spPr>
          <a:xfrm>
            <a:off x="7000892" y="4997247"/>
            <a:ext cx="1357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(Waiting Condition)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Backward e Forward Condition di Gateway</a:t>
            </a:r>
            <a:endParaRPr lang="it-IT" dirty="0"/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7" name="Rectangle 16"/>
          <p:cNvSpPr/>
          <p:nvPr/>
        </p:nvSpPr>
        <p:spPr>
          <a:xfrm rot="5400000">
            <a:off x="5464975" y="3036091"/>
            <a:ext cx="2714644" cy="392909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alpha val="1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3802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05464" y="1800225"/>
            <a:ext cx="295275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TextBox 22"/>
          <p:cNvSpPr txBox="1"/>
          <p:nvPr/>
        </p:nvSpPr>
        <p:spPr>
          <a:xfrm>
            <a:off x="5000628" y="3752852"/>
            <a:ext cx="36433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Per ogni sequence flow entarnte </a:t>
            </a:r>
            <a:r>
              <a:rPr lang="it-IT" sz="1200" i="1" dirty="0" smtClean="0"/>
              <a:t>i</a:t>
            </a:r>
            <a:r>
              <a:rPr lang="it-IT" sz="1200" dirty="0" smtClean="0"/>
              <a:t> sia </a:t>
            </a:r>
            <a:r>
              <a:rPr lang="it-IT" sz="1200" i="1" dirty="0" smtClean="0"/>
              <a:t>backward(source(i)) </a:t>
            </a:r>
            <a:r>
              <a:rPr lang="it-IT" sz="1200" dirty="0" smtClean="0"/>
              <a:t>la backward condition del nodo sorgente, la condizione backward al k-esimo  sequence flow d’uscita sarà : </a:t>
            </a:r>
            <a:endParaRPr lang="it-IT" sz="1200" dirty="0"/>
          </a:p>
        </p:txBody>
      </p:sp>
      <p:sp>
        <p:nvSpPr>
          <p:cNvPr id="3380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3380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33809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33811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33813" name="Rectangle 2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33812" name="Picture 2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2066" y="4567242"/>
            <a:ext cx="3543300" cy="457200"/>
          </a:xfrm>
          <a:prstGeom prst="rect">
            <a:avLst/>
          </a:prstGeom>
          <a:noFill/>
        </p:spPr>
      </p:pic>
      <p:sp>
        <p:nvSpPr>
          <p:cNvPr id="35" name="TextBox 34"/>
          <p:cNvSpPr txBox="1"/>
          <p:nvPr/>
        </p:nvSpPr>
        <p:spPr>
          <a:xfrm>
            <a:off x="5000628" y="5286388"/>
            <a:ext cx="3500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Per ogni sequence flow uscentete </a:t>
            </a:r>
            <a:r>
              <a:rPr lang="it-IT" sz="1200" i="1" dirty="0" smtClean="0"/>
              <a:t>j</a:t>
            </a:r>
            <a:r>
              <a:rPr lang="it-IT" sz="1200" dirty="0" smtClean="0"/>
              <a:t> sia </a:t>
            </a:r>
            <a:r>
              <a:rPr lang="it-IT" sz="1200" i="1" dirty="0" smtClean="0"/>
              <a:t>forward(target (j)) </a:t>
            </a:r>
            <a:r>
              <a:rPr lang="it-IT" sz="1200" dirty="0" smtClean="0"/>
              <a:t>la forward condition del nodo target, avremo : </a:t>
            </a:r>
            <a:endParaRPr lang="it-IT" sz="1200" dirty="0"/>
          </a:p>
        </p:txBody>
      </p:sp>
      <p:pic>
        <p:nvPicPr>
          <p:cNvPr id="36" name="Picture 1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81710" y="5781695"/>
            <a:ext cx="1905000" cy="504825"/>
          </a:xfrm>
          <a:prstGeom prst="rect">
            <a:avLst/>
          </a:prstGeom>
          <a:noFill/>
        </p:spPr>
      </p:pic>
      <p:sp>
        <p:nvSpPr>
          <p:cNvPr id="33815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33817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33819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9633" y="1428736"/>
            <a:ext cx="4093805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27" name="Round Same Side Corner Rectangle 26"/>
          <p:cNvSpPr/>
          <p:nvPr/>
        </p:nvSpPr>
        <p:spPr>
          <a:xfrm rot="5400000">
            <a:off x="1168376" y="3084510"/>
            <a:ext cx="785818" cy="331790"/>
          </a:xfrm>
          <a:prstGeom prst="round2SameRect">
            <a:avLst/>
          </a:prstGeom>
          <a:solidFill>
            <a:srgbClr val="0000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Isosceles Triangle 27"/>
          <p:cNvSpPr/>
          <p:nvPr/>
        </p:nvSpPr>
        <p:spPr>
          <a:xfrm rot="5400000">
            <a:off x="2393935" y="3128961"/>
            <a:ext cx="428628" cy="238126"/>
          </a:xfrm>
          <a:prstGeom prst="triangle">
            <a:avLst/>
          </a:prstGeom>
          <a:solidFill>
            <a:srgbClr val="0000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0" name="Straight Arrow Connector 29"/>
          <p:cNvCxnSpPr>
            <a:stCxn id="28" idx="3"/>
            <a:endCxn id="27" idx="3"/>
          </p:cNvCxnSpPr>
          <p:nvPr/>
        </p:nvCxnSpPr>
        <p:spPr>
          <a:xfrm rot="10800000" flipV="1">
            <a:off x="1727180" y="3248023"/>
            <a:ext cx="762006" cy="2381"/>
          </a:xfrm>
          <a:prstGeom prst="straightConnector1">
            <a:avLst/>
          </a:prstGeom>
          <a:ln w="25400">
            <a:solidFill>
              <a:srgbClr val="0000FF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endCxn id="28" idx="0"/>
          </p:cNvCxnSpPr>
          <p:nvPr/>
        </p:nvCxnSpPr>
        <p:spPr>
          <a:xfrm rot="10800000" flipV="1">
            <a:off x="2727312" y="3240084"/>
            <a:ext cx="773118" cy="7940"/>
          </a:xfrm>
          <a:prstGeom prst="straightConnector1">
            <a:avLst/>
          </a:prstGeom>
          <a:ln w="25400">
            <a:solidFill>
              <a:srgbClr val="0000FF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Multiply 45"/>
          <p:cNvSpPr/>
          <p:nvPr/>
        </p:nvSpPr>
        <p:spPr>
          <a:xfrm>
            <a:off x="3214678" y="1928802"/>
            <a:ext cx="285752" cy="285752"/>
          </a:xfrm>
          <a:prstGeom prst="mathMultiply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8" name="TextBox 47"/>
          <p:cNvSpPr txBox="1"/>
          <p:nvPr/>
        </p:nvSpPr>
        <p:spPr>
          <a:xfrm>
            <a:off x="642910" y="3857628"/>
            <a:ext cx="39290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0000FF"/>
                </a:solidFill>
              </a:rPr>
              <a:t>WHEN chosen(special_carrier) </a:t>
            </a:r>
          </a:p>
          <a:p>
            <a:r>
              <a:rPr lang="it-IT" dirty="0" smtClean="0">
                <a:solidFill>
                  <a:srgbClr val="0000FF"/>
                </a:solidFill>
              </a:rPr>
              <a:t>AND </a:t>
            </a:r>
          </a:p>
          <a:p>
            <a:r>
              <a:rPr lang="it-IT" dirty="0" smtClean="0">
                <a:solidFill>
                  <a:srgbClr val="0000FF"/>
                </a:solidFill>
              </a:rPr>
              <a:t>done(decide_shipment)</a:t>
            </a:r>
          </a:p>
          <a:p>
            <a:r>
              <a:rPr lang="it-IT" dirty="0" smtClean="0">
                <a:solidFill>
                  <a:srgbClr val="0000FF"/>
                </a:solidFill>
              </a:rPr>
              <a:t>AND</a:t>
            </a:r>
          </a:p>
          <a:p>
            <a:r>
              <a:rPr lang="it-IT" dirty="0" smtClean="0">
                <a:solidFill>
                  <a:srgbClr val="0000FF"/>
                </a:solidFill>
              </a:rPr>
              <a:t>NOT done(check_extra_insurance) </a:t>
            </a:r>
            <a:endParaRPr lang="it-IT" dirty="0">
              <a:solidFill>
                <a:srgbClr val="0000FF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42910" y="5474443"/>
            <a:ext cx="39290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chosen(special_carrier) 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OR 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chosen(normal_post)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50" name="Round Same Side Corner Rectangle 49"/>
          <p:cNvSpPr/>
          <p:nvPr/>
        </p:nvSpPr>
        <p:spPr>
          <a:xfrm rot="16200000">
            <a:off x="2579674" y="1895465"/>
            <a:ext cx="785818" cy="331790"/>
          </a:xfrm>
          <a:prstGeom prst="round2Same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1" name="Round Same Side Corner Rectangle 50"/>
          <p:cNvSpPr/>
          <p:nvPr/>
        </p:nvSpPr>
        <p:spPr>
          <a:xfrm rot="16200000">
            <a:off x="3332154" y="3084510"/>
            <a:ext cx="785818" cy="331790"/>
          </a:xfrm>
          <a:prstGeom prst="round2Same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2" name="Isosceles Triangle 51"/>
          <p:cNvSpPr/>
          <p:nvPr/>
        </p:nvSpPr>
        <p:spPr>
          <a:xfrm rot="16200000">
            <a:off x="2115327" y="3107529"/>
            <a:ext cx="500066" cy="285752"/>
          </a:xfrm>
          <a:prstGeom prst="triangle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54" name="Straight Arrow Connector 53"/>
          <p:cNvCxnSpPr>
            <a:endCxn id="52" idx="0"/>
          </p:cNvCxnSpPr>
          <p:nvPr/>
        </p:nvCxnSpPr>
        <p:spPr>
          <a:xfrm>
            <a:off x="1735118" y="3250405"/>
            <a:ext cx="487366" cy="1588"/>
          </a:xfrm>
          <a:prstGeom prst="straightConnector1">
            <a:avLst/>
          </a:prstGeom>
          <a:ln w="2540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hape 55"/>
          <p:cNvCxnSpPr>
            <a:stCxn id="52" idx="3"/>
            <a:endCxn id="50" idx="3"/>
          </p:cNvCxnSpPr>
          <p:nvPr/>
        </p:nvCxnSpPr>
        <p:spPr>
          <a:xfrm flipV="1">
            <a:off x="2508236" y="2061360"/>
            <a:ext cx="298452" cy="1189045"/>
          </a:xfrm>
          <a:prstGeom prst="bentConnector5">
            <a:avLst>
              <a:gd name="adj1" fmla="val -12766"/>
              <a:gd name="adj2" fmla="val 50100"/>
              <a:gd name="adj3" fmla="val -14893"/>
            </a:avLst>
          </a:prstGeom>
          <a:ln w="2540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52" idx="3"/>
            <a:endCxn id="51" idx="3"/>
          </p:cNvCxnSpPr>
          <p:nvPr/>
        </p:nvCxnSpPr>
        <p:spPr>
          <a:xfrm>
            <a:off x="2508236" y="3250405"/>
            <a:ext cx="1050932" cy="1588"/>
          </a:xfrm>
          <a:prstGeom prst="straightConnector1">
            <a:avLst/>
          </a:prstGeom>
          <a:ln w="2540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33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3" grpId="0"/>
      <p:bldP spid="35" grpId="0"/>
      <p:bldP spid="49" grpId="0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643050"/>
            <a:ext cx="5163948" cy="2677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Backward e Forward Condition di Eventi</a:t>
            </a:r>
            <a:endParaRPr lang="it-IT" dirty="0"/>
          </a:p>
        </p:txBody>
      </p:sp>
      <p:sp>
        <p:nvSpPr>
          <p:cNvPr id="5" name="Chord 4"/>
          <p:cNvSpPr/>
          <p:nvPr/>
        </p:nvSpPr>
        <p:spPr>
          <a:xfrm rot="10800000">
            <a:off x="3786183" y="1950498"/>
            <a:ext cx="285752" cy="357190"/>
          </a:xfrm>
          <a:prstGeom prst="chord">
            <a:avLst>
              <a:gd name="adj1" fmla="val 5199020"/>
              <a:gd name="adj2" fmla="val 16200000"/>
            </a:avLst>
          </a:prstGeom>
          <a:solidFill>
            <a:srgbClr val="0000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hord 5"/>
          <p:cNvSpPr/>
          <p:nvPr/>
        </p:nvSpPr>
        <p:spPr>
          <a:xfrm rot="10800000">
            <a:off x="3760782" y="2828391"/>
            <a:ext cx="285752" cy="357190"/>
          </a:xfrm>
          <a:prstGeom prst="chord">
            <a:avLst>
              <a:gd name="adj1" fmla="val 5199020"/>
              <a:gd name="adj2" fmla="val 16200000"/>
            </a:avLst>
          </a:prstGeom>
          <a:solidFill>
            <a:srgbClr val="0000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hord 6"/>
          <p:cNvSpPr/>
          <p:nvPr/>
        </p:nvSpPr>
        <p:spPr>
          <a:xfrm rot="10800000">
            <a:off x="3760782" y="3757085"/>
            <a:ext cx="285752" cy="357190"/>
          </a:xfrm>
          <a:prstGeom prst="chord">
            <a:avLst>
              <a:gd name="adj1" fmla="val 5199020"/>
              <a:gd name="adj2" fmla="val 16200000"/>
            </a:avLst>
          </a:prstGeom>
          <a:solidFill>
            <a:srgbClr val="0000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hord 7"/>
          <p:cNvSpPr/>
          <p:nvPr/>
        </p:nvSpPr>
        <p:spPr>
          <a:xfrm>
            <a:off x="6319850" y="2802992"/>
            <a:ext cx="285752" cy="357190"/>
          </a:xfrm>
          <a:prstGeom prst="chord">
            <a:avLst>
              <a:gd name="adj1" fmla="val 5199020"/>
              <a:gd name="adj2" fmla="val 16200000"/>
            </a:avLst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ound Same Side Corner Rectangle 8"/>
          <p:cNvSpPr/>
          <p:nvPr/>
        </p:nvSpPr>
        <p:spPr>
          <a:xfrm rot="5400000">
            <a:off x="2653493" y="1977221"/>
            <a:ext cx="857256" cy="331790"/>
          </a:xfrm>
          <a:prstGeom prst="round2SameRect">
            <a:avLst/>
          </a:prstGeom>
          <a:solidFill>
            <a:srgbClr val="0000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TextBox 15"/>
          <p:cNvSpPr txBox="1"/>
          <p:nvPr/>
        </p:nvSpPr>
        <p:spPr>
          <a:xfrm>
            <a:off x="714348" y="4666316"/>
            <a:ext cx="3929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0000FF"/>
                </a:solidFill>
              </a:rPr>
              <a:t>AFTER 1 hour SINCE WHEN done(login)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14876" y="5072074"/>
            <a:ext cx="4143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MESSAGE recieved(log_report) RECEIVED FROM extern</a:t>
            </a:r>
            <a:endParaRPr lang="it-IT" dirty="0">
              <a:solidFill>
                <a:srgbClr val="FF0000"/>
              </a:solidFill>
            </a:endParaRPr>
          </a:p>
        </p:txBody>
      </p:sp>
      <p:cxnSp>
        <p:nvCxnSpPr>
          <p:cNvPr id="21" name="Elbow Connector 20"/>
          <p:cNvCxnSpPr>
            <a:stCxn id="5" idx="2"/>
            <a:endCxn id="9" idx="3"/>
          </p:cNvCxnSpPr>
          <p:nvPr/>
        </p:nvCxnSpPr>
        <p:spPr>
          <a:xfrm rot="10800000" flipV="1">
            <a:off x="3248016" y="2129330"/>
            <a:ext cx="675830" cy="13785"/>
          </a:xfrm>
          <a:prstGeom prst="bentConnector3">
            <a:avLst>
              <a:gd name="adj1" fmla="val 50000"/>
            </a:avLst>
          </a:prstGeom>
          <a:ln w="25400">
            <a:solidFill>
              <a:srgbClr val="0000FF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>
            <a:endCxn id="5" idx="2"/>
          </p:cNvCxnSpPr>
          <p:nvPr/>
        </p:nvCxnSpPr>
        <p:spPr>
          <a:xfrm rot="10800000">
            <a:off x="3923846" y="2129332"/>
            <a:ext cx="791030" cy="370975"/>
          </a:xfrm>
          <a:prstGeom prst="bentConnector3">
            <a:avLst>
              <a:gd name="adj1" fmla="val 201"/>
            </a:avLst>
          </a:prstGeom>
          <a:ln w="25400">
            <a:solidFill>
              <a:srgbClr val="0000FF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endCxn id="6" idx="2"/>
          </p:cNvCxnSpPr>
          <p:nvPr/>
        </p:nvCxnSpPr>
        <p:spPr>
          <a:xfrm rot="10800000" flipV="1">
            <a:off x="3898446" y="3000372"/>
            <a:ext cx="744993" cy="6852"/>
          </a:xfrm>
          <a:prstGeom prst="straightConnector1">
            <a:avLst/>
          </a:prstGeom>
          <a:ln w="25400">
            <a:solidFill>
              <a:srgbClr val="0000FF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lbow Connector 33"/>
          <p:cNvCxnSpPr>
            <a:endCxn id="7" idx="2"/>
          </p:cNvCxnSpPr>
          <p:nvPr/>
        </p:nvCxnSpPr>
        <p:spPr>
          <a:xfrm rot="10800000" flipV="1">
            <a:off x="3898446" y="3429000"/>
            <a:ext cx="959307" cy="506918"/>
          </a:xfrm>
          <a:prstGeom prst="bentConnector3">
            <a:avLst>
              <a:gd name="adj1" fmla="val 497"/>
            </a:avLst>
          </a:prstGeom>
          <a:ln w="25400">
            <a:solidFill>
              <a:srgbClr val="0000FF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endCxn id="8" idx="2"/>
          </p:cNvCxnSpPr>
          <p:nvPr/>
        </p:nvCxnSpPr>
        <p:spPr>
          <a:xfrm flipV="1">
            <a:off x="5715008" y="2981349"/>
            <a:ext cx="752931" cy="19023"/>
          </a:xfrm>
          <a:prstGeom prst="straightConnector1">
            <a:avLst/>
          </a:prstGeom>
          <a:ln w="2540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714348" y="514351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 smtClean="0">
                <a:solidFill>
                  <a:srgbClr val="0000FF"/>
                </a:solidFill>
              </a:rPr>
              <a:t>WHEN user_number &gt; NAX_NUMBERS</a:t>
            </a:r>
          </a:p>
        </p:txBody>
      </p:sp>
      <p:sp>
        <p:nvSpPr>
          <p:cNvPr id="49" name="Rectangle 48"/>
          <p:cNvSpPr/>
          <p:nvPr/>
        </p:nvSpPr>
        <p:spPr>
          <a:xfrm>
            <a:off x="714348" y="5631436"/>
            <a:ext cx="3135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solidFill>
                  <a:srgbClr val="0000FF"/>
                </a:solidFill>
              </a:rPr>
              <a:t>WHEN thrown(stopping_signal)</a:t>
            </a:r>
            <a:endParaRPr lang="it-IT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651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6" grpId="0"/>
      <p:bldP spid="18" grpId="0"/>
      <p:bldP spid="48" grpId="0"/>
      <p:bldP spid="4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State-Chart di Activity</a:t>
            </a:r>
            <a:endParaRPr lang="it-IT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35960" y="1357298"/>
            <a:ext cx="4422320" cy="5233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Straight Arrow Connector 6"/>
          <p:cNvCxnSpPr/>
          <p:nvPr/>
        </p:nvCxnSpPr>
        <p:spPr>
          <a:xfrm rot="5400000">
            <a:off x="4363915" y="2370619"/>
            <a:ext cx="1303930" cy="152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4632631" y="4773662"/>
            <a:ext cx="686279" cy="289152"/>
          </a:xfrm>
          <a:prstGeom prst="roundRect">
            <a:avLst>
              <a:gd name="adj" fmla="val 38000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ounded Rectangle 8"/>
          <p:cNvSpPr/>
          <p:nvPr/>
        </p:nvSpPr>
        <p:spPr>
          <a:xfrm>
            <a:off x="5123092" y="5751839"/>
            <a:ext cx="833601" cy="289152"/>
          </a:xfrm>
          <a:prstGeom prst="roundRect">
            <a:avLst>
              <a:gd name="adj" fmla="val 38000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ounded Rectangle 9"/>
          <p:cNvSpPr/>
          <p:nvPr/>
        </p:nvSpPr>
        <p:spPr>
          <a:xfrm>
            <a:off x="6714954" y="5759159"/>
            <a:ext cx="549023" cy="289152"/>
          </a:xfrm>
          <a:prstGeom prst="roundRect">
            <a:avLst>
              <a:gd name="adj" fmla="val 38000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ounded Rectangle 10"/>
          <p:cNvSpPr/>
          <p:nvPr/>
        </p:nvSpPr>
        <p:spPr>
          <a:xfrm>
            <a:off x="7681845" y="5422120"/>
            <a:ext cx="718306" cy="289152"/>
          </a:xfrm>
          <a:prstGeom prst="roundRect">
            <a:avLst>
              <a:gd name="adj" fmla="val 38000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ounded Rectangle 3"/>
          <p:cNvSpPr/>
          <p:nvPr/>
        </p:nvSpPr>
        <p:spPr>
          <a:xfrm>
            <a:off x="1571604" y="3432389"/>
            <a:ext cx="1341447" cy="928694"/>
          </a:xfrm>
          <a:prstGeom prst="roundRect">
            <a:avLst>
              <a:gd name="adj" fmla="val 1694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9" name="TextBox 38"/>
          <p:cNvSpPr txBox="1"/>
          <p:nvPr/>
        </p:nvSpPr>
        <p:spPr>
          <a:xfrm>
            <a:off x="428596" y="3000372"/>
            <a:ext cx="1071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EVENTO 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DI INPUT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071802" y="3003761"/>
            <a:ext cx="1285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0000FF"/>
                </a:solidFill>
              </a:rPr>
              <a:t>STATO </a:t>
            </a:r>
          </a:p>
          <a:p>
            <a:r>
              <a:rPr lang="it-IT" dirty="0" smtClean="0">
                <a:solidFill>
                  <a:srgbClr val="0000FF"/>
                </a:solidFill>
              </a:rPr>
              <a:t>DI OUTPUT</a:t>
            </a:r>
            <a:endParaRPr lang="it-IT" dirty="0">
              <a:solidFill>
                <a:srgbClr val="0000FF"/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714348" y="3827679"/>
            <a:ext cx="142876" cy="14287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6" name="Oval 45"/>
          <p:cNvSpPr/>
          <p:nvPr/>
        </p:nvSpPr>
        <p:spPr>
          <a:xfrm>
            <a:off x="3643306" y="3822917"/>
            <a:ext cx="142876" cy="142876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48" name="Straight Arrow Connector 47"/>
          <p:cNvCxnSpPr>
            <a:stCxn id="45" idx="6"/>
            <a:endCxn id="4" idx="1"/>
          </p:cNvCxnSpPr>
          <p:nvPr/>
        </p:nvCxnSpPr>
        <p:spPr>
          <a:xfrm flipV="1">
            <a:off x="857224" y="3896736"/>
            <a:ext cx="714380" cy="238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4" idx="3"/>
            <a:endCxn id="46" idx="2"/>
          </p:cNvCxnSpPr>
          <p:nvPr/>
        </p:nvCxnSpPr>
        <p:spPr>
          <a:xfrm flipV="1">
            <a:off x="2913051" y="3894355"/>
            <a:ext cx="730255" cy="2381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39" grpId="0"/>
      <p:bldP spid="40" grpId="0"/>
      <p:bldP spid="45" grpId="0" animBg="1"/>
      <p:bldP spid="4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Caso Generale</a:t>
            </a:r>
            <a:endParaRPr lang="it-IT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0768"/>
            <a:ext cx="9144000" cy="52844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Algoritmo</a:t>
            </a:r>
            <a:endParaRPr lang="it-IT" dirty="0"/>
          </a:p>
        </p:txBody>
      </p:sp>
      <p:sp>
        <p:nvSpPr>
          <p:cNvPr id="4" name="TextBox 3"/>
          <p:cNvSpPr txBox="1"/>
          <p:nvPr/>
        </p:nvSpPr>
        <p:spPr>
          <a:xfrm>
            <a:off x="357158" y="1379615"/>
            <a:ext cx="3857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Input: </a:t>
            </a:r>
            <a:r>
              <a:rPr lang="it-IT" sz="1400" dirty="0" smtClean="0"/>
              <a:t>il workflow BPMN</a:t>
            </a:r>
          </a:p>
          <a:p>
            <a:r>
              <a:rPr lang="it-IT" dirty="0" smtClean="0"/>
              <a:t>Output: </a:t>
            </a:r>
            <a:r>
              <a:rPr lang="it-IT" sz="1400" dirty="0" smtClean="0"/>
              <a:t>un insieme di Goal in GoalSpec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9858" y="1905081"/>
            <a:ext cx="87154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Descrizione: </a:t>
            </a:r>
          </a:p>
          <a:p>
            <a:r>
              <a:rPr lang="it-IT" dirty="0" smtClean="0"/>
              <a:t>	</a:t>
            </a:r>
            <a:r>
              <a:rPr lang="it-IT" sz="1400" b="1" dirty="0" smtClean="0"/>
              <a:t>per ogni</a:t>
            </a:r>
            <a:r>
              <a:rPr lang="it-IT" sz="1400" dirty="0" smtClean="0"/>
              <a:t> Activity </a:t>
            </a:r>
            <a:r>
              <a:rPr lang="it-IT" sz="1400" i="1" dirty="0" smtClean="0"/>
              <a:t>x</a:t>
            </a:r>
            <a:r>
              <a:rPr lang="it-IT" sz="1400" dirty="0" smtClean="0"/>
              <a:t> nel workflow</a:t>
            </a:r>
          </a:p>
          <a:p>
            <a:r>
              <a:rPr lang="it-IT" sz="1400" dirty="0" smtClean="0"/>
              <a:t>		sia </a:t>
            </a:r>
            <a:r>
              <a:rPr lang="it-IT" sz="1400" i="1" dirty="0" smtClean="0"/>
              <a:t>waiting(x) </a:t>
            </a:r>
            <a:r>
              <a:rPr lang="it-IT" sz="1400" dirty="0" smtClean="0"/>
              <a:t>il suo waiting event,</a:t>
            </a:r>
          </a:p>
          <a:p>
            <a:r>
              <a:rPr lang="it-IT" sz="1400" dirty="0" smtClean="0"/>
              <a:t>		</a:t>
            </a:r>
            <a:r>
              <a:rPr lang="it-IT" sz="1400" i="1" dirty="0" smtClean="0"/>
              <a:t>generated(x) </a:t>
            </a:r>
            <a:r>
              <a:rPr lang="it-IT" sz="1400" dirty="0" smtClean="0"/>
              <a:t>il suo generated state</a:t>
            </a:r>
          </a:p>
          <a:p>
            <a:r>
              <a:rPr lang="it-IT" sz="1400" dirty="0" smtClean="0"/>
              <a:t>		</a:t>
            </a:r>
            <a:r>
              <a:rPr lang="it-IT" sz="1400" b="1" dirty="0" smtClean="0"/>
              <a:t>crea</a:t>
            </a:r>
            <a:r>
              <a:rPr lang="it-IT" sz="1400" dirty="0" smtClean="0"/>
              <a:t> un nuovo goal</a:t>
            </a:r>
          </a:p>
          <a:p>
            <a:r>
              <a:rPr lang="it-IT" sz="1400" dirty="0" smtClean="0"/>
              <a:t>		</a:t>
            </a:r>
            <a:r>
              <a:rPr lang="it-IT" sz="1400" b="1" dirty="0" smtClean="0"/>
              <a:t>crea</a:t>
            </a:r>
            <a:r>
              <a:rPr lang="it-IT" sz="1400" dirty="0" smtClean="0"/>
              <a:t> condizioni congiuntive </a:t>
            </a:r>
            <a:r>
              <a:rPr lang="it-IT" sz="1400" i="1" dirty="0" smtClean="0"/>
              <a:t>triggCondition</a:t>
            </a:r>
            <a:r>
              <a:rPr lang="it-IT" sz="1400" dirty="0" smtClean="0"/>
              <a:t>, </a:t>
            </a:r>
            <a:r>
              <a:rPr lang="it-IT" sz="1400" i="1" dirty="0" smtClean="0"/>
              <a:t>finState</a:t>
            </a:r>
          </a:p>
          <a:p>
            <a:r>
              <a:rPr lang="it-IT" sz="1400" dirty="0" smtClean="0"/>
              <a:t>		</a:t>
            </a:r>
            <a:r>
              <a:rPr lang="it-IT" sz="1400" b="1" dirty="0" smtClean="0"/>
              <a:t>aggiungi</a:t>
            </a:r>
            <a:r>
              <a:rPr lang="it-IT" sz="1400" dirty="0" smtClean="0"/>
              <a:t> </a:t>
            </a:r>
            <a:r>
              <a:rPr lang="it-IT" sz="1400" i="1" dirty="0" smtClean="0"/>
              <a:t>waiting(x)</a:t>
            </a:r>
            <a:r>
              <a:rPr lang="it-IT" sz="1400" dirty="0" smtClean="0"/>
              <a:t> a </a:t>
            </a:r>
            <a:r>
              <a:rPr lang="it-IT" sz="1400" i="1" dirty="0" smtClean="0"/>
              <a:t>trigCondition</a:t>
            </a:r>
          </a:p>
          <a:p>
            <a:r>
              <a:rPr lang="it-IT" sz="1400" dirty="0" smtClean="0"/>
              <a:t>		</a:t>
            </a:r>
            <a:r>
              <a:rPr lang="it-IT" sz="1400" b="1" dirty="0" smtClean="0"/>
              <a:t>aggiungi</a:t>
            </a:r>
            <a:r>
              <a:rPr lang="it-IT" sz="1400" dirty="0" smtClean="0"/>
              <a:t> </a:t>
            </a:r>
            <a:r>
              <a:rPr lang="it-IT" sz="1400" i="1" dirty="0" smtClean="0"/>
              <a:t>generated(x) </a:t>
            </a:r>
            <a:r>
              <a:rPr lang="it-IT" sz="1400" dirty="0" smtClean="0"/>
              <a:t>a </a:t>
            </a:r>
            <a:r>
              <a:rPr lang="it-IT" sz="1400" i="1" dirty="0" smtClean="0"/>
              <a:t>finState</a:t>
            </a:r>
          </a:p>
          <a:p>
            <a:r>
              <a:rPr lang="it-IT" sz="1400" dirty="0" smtClean="0"/>
              <a:t>		</a:t>
            </a:r>
            <a:r>
              <a:rPr lang="it-IT" sz="1400" b="1" dirty="0" smtClean="0"/>
              <a:t>crea</a:t>
            </a:r>
            <a:r>
              <a:rPr lang="it-IT" sz="1400" dirty="0" smtClean="0"/>
              <a:t> condizioni disgiuntive </a:t>
            </a:r>
            <a:r>
              <a:rPr lang="it-IT" sz="1400" i="1" dirty="0" smtClean="0"/>
              <a:t>successorCondition</a:t>
            </a:r>
            <a:r>
              <a:rPr lang="it-IT" sz="1400" dirty="0" smtClean="0"/>
              <a:t>, </a:t>
            </a:r>
            <a:r>
              <a:rPr lang="it-IT" sz="1400" i="1" dirty="0" smtClean="0"/>
              <a:t>predecessorCondition</a:t>
            </a:r>
          </a:p>
          <a:p>
            <a:r>
              <a:rPr lang="it-IT" sz="1400" dirty="0" smtClean="0"/>
              <a:t>		</a:t>
            </a:r>
            <a:r>
              <a:rPr lang="it-IT" sz="1400" b="1" dirty="0" smtClean="0"/>
              <a:t>per ogni </a:t>
            </a:r>
            <a:r>
              <a:rPr lang="it-IT" sz="1400" dirty="0" smtClean="0"/>
              <a:t>incoming Sequence Flow</a:t>
            </a:r>
            <a:r>
              <a:rPr lang="it-IT" sz="1400" i="1" dirty="0" smtClean="0"/>
              <a:t> i </a:t>
            </a:r>
            <a:r>
              <a:rPr lang="it-IT" sz="1400" dirty="0" smtClean="0"/>
              <a:t>di </a:t>
            </a:r>
            <a:r>
              <a:rPr lang="it-IT" sz="1400" i="1" dirty="0" smtClean="0"/>
              <a:t>x</a:t>
            </a:r>
          </a:p>
          <a:p>
            <a:r>
              <a:rPr lang="it-IT" sz="1400" dirty="0" smtClean="0"/>
              <a:t>			sia </a:t>
            </a:r>
            <a:r>
              <a:rPr lang="it-IT" sz="1400" i="1" dirty="0" smtClean="0"/>
              <a:t>cond(i)</a:t>
            </a:r>
            <a:r>
              <a:rPr lang="it-IT" sz="1400" dirty="0" smtClean="0"/>
              <a:t> il predicato di</a:t>
            </a:r>
            <a:r>
              <a:rPr lang="it-IT" sz="1400" i="1" dirty="0" smtClean="0"/>
              <a:t> i </a:t>
            </a:r>
            <a:r>
              <a:rPr lang="it-IT" sz="1400" dirty="0" smtClean="0"/>
              <a:t>(se ne possiede),</a:t>
            </a:r>
          </a:p>
          <a:p>
            <a:r>
              <a:rPr lang="it-IT" sz="1400" dirty="0" smtClean="0"/>
              <a:t>			</a:t>
            </a:r>
            <a:r>
              <a:rPr lang="it-IT" sz="1400" i="1" dirty="0" smtClean="0"/>
              <a:t>backward(i,source(i),EVENT) </a:t>
            </a:r>
            <a:r>
              <a:rPr lang="it-IT" sz="1400" dirty="0" smtClean="0"/>
              <a:t>l’evento backward del nodo sorgente</a:t>
            </a:r>
          </a:p>
          <a:p>
            <a:r>
              <a:rPr lang="it-IT" sz="1400" dirty="0" smtClean="0"/>
              <a:t>			</a:t>
            </a:r>
            <a:r>
              <a:rPr lang="it-IT" sz="1400" b="1" dirty="0" smtClean="0"/>
              <a:t>aggiungi</a:t>
            </a:r>
            <a:r>
              <a:rPr lang="it-IT" sz="1400" dirty="0" smtClean="0"/>
              <a:t>  a </a:t>
            </a:r>
            <a:r>
              <a:rPr lang="it-IT" sz="1400" i="1" dirty="0" smtClean="0"/>
              <a:t>predecessorCondition cond(i)</a:t>
            </a:r>
            <a:r>
              <a:rPr lang="it-IT" sz="1400" dirty="0" smtClean="0"/>
              <a:t> AND </a:t>
            </a:r>
            <a:r>
              <a:rPr lang="it-IT" sz="1400" i="1" dirty="0" smtClean="0"/>
              <a:t>backward(i,source(i) ,EVENT) </a:t>
            </a:r>
          </a:p>
          <a:p>
            <a:r>
              <a:rPr lang="it-IT" sz="1400" dirty="0" smtClean="0"/>
              <a:t>		</a:t>
            </a:r>
            <a:r>
              <a:rPr lang="it-IT" sz="1400" b="1" dirty="0" smtClean="0"/>
              <a:t>per ogni</a:t>
            </a:r>
            <a:r>
              <a:rPr lang="it-IT" sz="1400" dirty="0" smtClean="0"/>
              <a:t> outgoing Sequence Flow</a:t>
            </a:r>
            <a:r>
              <a:rPr lang="it-IT" sz="1400" i="1" dirty="0" smtClean="0"/>
              <a:t> j </a:t>
            </a:r>
            <a:r>
              <a:rPr lang="it-IT" sz="1400" dirty="0" smtClean="0"/>
              <a:t>di </a:t>
            </a:r>
            <a:r>
              <a:rPr lang="it-IT" sz="1400" i="1" dirty="0" smtClean="0"/>
              <a:t>x</a:t>
            </a:r>
          </a:p>
          <a:p>
            <a:r>
              <a:rPr lang="it-IT" sz="1400" dirty="0" smtClean="0"/>
              <a:t>			sia </a:t>
            </a:r>
            <a:r>
              <a:rPr lang="it-IT" sz="1400" i="1" dirty="0" smtClean="0"/>
              <a:t>cond(j)</a:t>
            </a:r>
            <a:r>
              <a:rPr lang="it-IT" sz="1400" dirty="0" smtClean="0"/>
              <a:t> il predicato di </a:t>
            </a:r>
            <a:r>
              <a:rPr lang="it-IT" sz="1400" i="1" dirty="0" smtClean="0"/>
              <a:t>j</a:t>
            </a:r>
            <a:r>
              <a:rPr lang="it-IT" sz="1400" dirty="0" smtClean="0"/>
              <a:t> (se ne possiede),</a:t>
            </a:r>
          </a:p>
          <a:p>
            <a:r>
              <a:rPr lang="it-IT" sz="1400" dirty="0" smtClean="0"/>
              <a:t>			</a:t>
            </a:r>
            <a:r>
              <a:rPr lang="it-IT" sz="1400" i="1" dirty="0" smtClean="0"/>
              <a:t>forward(target(j),STATE) </a:t>
            </a:r>
            <a:r>
              <a:rPr lang="it-IT" sz="1400" dirty="0" smtClean="0"/>
              <a:t>lo stato forward del nodo destinazione</a:t>
            </a:r>
          </a:p>
          <a:p>
            <a:r>
              <a:rPr lang="it-IT" sz="1400" dirty="0" smtClean="0"/>
              <a:t>			</a:t>
            </a:r>
            <a:r>
              <a:rPr lang="it-IT" sz="1400" b="1" dirty="0" smtClean="0"/>
              <a:t>aggiungi </a:t>
            </a:r>
            <a:r>
              <a:rPr lang="it-IT" sz="1400" dirty="0" smtClean="0"/>
              <a:t> a </a:t>
            </a:r>
            <a:r>
              <a:rPr lang="it-IT" sz="1400" i="1" dirty="0" smtClean="0"/>
              <a:t>successorCondition</a:t>
            </a:r>
            <a:r>
              <a:rPr lang="it-IT" sz="1400" dirty="0" smtClean="0"/>
              <a:t> </a:t>
            </a:r>
            <a:r>
              <a:rPr lang="it-IT" sz="1400" i="1" dirty="0" smtClean="0"/>
              <a:t>cond(j)</a:t>
            </a:r>
            <a:r>
              <a:rPr lang="it-IT" sz="1400" dirty="0" smtClean="0"/>
              <a:t> AND </a:t>
            </a:r>
            <a:r>
              <a:rPr lang="it-IT" sz="1400" i="1" dirty="0" smtClean="0"/>
              <a:t>backward(source(j) ,STATE)</a:t>
            </a:r>
          </a:p>
          <a:p>
            <a:r>
              <a:rPr lang="it-IT" sz="1400" dirty="0" smtClean="0"/>
              <a:t>		</a:t>
            </a:r>
            <a:r>
              <a:rPr lang="it-IT" sz="1400" b="1" dirty="0" smtClean="0"/>
              <a:t>aggiungi</a:t>
            </a:r>
            <a:r>
              <a:rPr lang="it-IT" sz="1400" dirty="0" smtClean="0"/>
              <a:t> </a:t>
            </a:r>
            <a:r>
              <a:rPr lang="it-IT" sz="1400" i="1" dirty="0" smtClean="0"/>
              <a:t>predecessorCondition</a:t>
            </a:r>
            <a:r>
              <a:rPr lang="it-IT" sz="1400" dirty="0" smtClean="0"/>
              <a:t> a </a:t>
            </a:r>
            <a:r>
              <a:rPr lang="it-IT" sz="1400" i="1" dirty="0" smtClean="0"/>
              <a:t>trigCondition</a:t>
            </a:r>
          </a:p>
          <a:p>
            <a:r>
              <a:rPr lang="it-IT" sz="1400" dirty="0" smtClean="0"/>
              <a:t>		</a:t>
            </a:r>
            <a:r>
              <a:rPr lang="it-IT" sz="1400" b="1" dirty="0" smtClean="0"/>
              <a:t>aggiungi</a:t>
            </a:r>
            <a:r>
              <a:rPr lang="it-IT" sz="1400" dirty="0" smtClean="0"/>
              <a:t> </a:t>
            </a:r>
            <a:r>
              <a:rPr lang="it-IT" sz="1400" i="1" dirty="0" smtClean="0"/>
              <a:t>successorCondition</a:t>
            </a:r>
            <a:r>
              <a:rPr lang="it-IT" sz="1400" dirty="0" smtClean="0"/>
              <a:t> a </a:t>
            </a:r>
            <a:r>
              <a:rPr lang="it-IT" sz="1400" i="1" dirty="0" smtClean="0"/>
              <a:t>finState</a:t>
            </a:r>
          </a:p>
          <a:p>
            <a:r>
              <a:rPr lang="it-IT" sz="1400" i="1" dirty="0" smtClean="0"/>
              <a:t>		</a:t>
            </a:r>
            <a:r>
              <a:rPr lang="it-IT" sz="1400" b="1" dirty="0" smtClean="0"/>
              <a:t>inserisci</a:t>
            </a:r>
            <a:r>
              <a:rPr lang="it-IT" sz="1400" dirty="0" smtClean="0"/>
              <a:t> </a:t>
            </a:r>
            <a:r>
              <a:rPr lang="it-IT" sz="1400" i="1" dirty="0" smtClean="0"/>
              <a:t>trigCondition</a:t>
            </a:r>
            <a:r>
              <a:rPr lang="it-IT" sz="1400" dirty="0" smtClean="0"/>
              <a:t> e </a:t>
            </a:r>
            <a:r>
              <a:rPr lang="it-IT" sz="1400" i="1" dirty="0" smtClean="0"/>
              <a:t>finState</a:t>
            </a:r>
            <a:r>
              <a:rPr lang="it-IT" sz="1400" dirty="0" smtClean="0"/>
              <a:t> nel goal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Algoritmo</a:t>
            </a:r>
            <a:endParaRPr lang="it-IT" dirty="0"/>
          </a:p>
        </p:txBody>
      </p:sp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214422"/>
            <a:ext cx="6572296" cy="50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grpSp>
        <p:nvGrpSpPr>
          <p:cNvPr id="17" name="Group 16"/>
          <p:cNvGrpSpPr/>
          <p:nvPr/>
        </p:nvGrpSpPr>
        <p:grpSpPr>
          <a:xfrm>
            <a:off x="3067888" y="1770616"/>
            <a:ext cx="4051415" cy="3061070"/>
            <a:chOff x="3714744" y="2143116"/>
            <a:chExt cx="3214710" cy="2428892"/>
          </a:xfrm>
        </p:grpSpPr>
        <p:sp>
          <p:nvSpPr>
            <p:cNvPr id="5" name="Rectangle 4"/>
            <p:cNvSpPr/>
            <p:nvPr/>
          </p:nvSpPr>
          <p:spPr>
            <a:xfrm>
              <a:off x="3714744" y="3071810"/>
              <a:ext cx="1071570" cy="357190"/>
            </a:xfrm>
            <a:prstGeom prst="rect">
              <a:avLst/>
            </a:prstGeom>
            <a:solidFill>
              <a:srgbClr val="0000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" name="Rectangle 6"/>
            <p:cNvSpPr/>
            <p:nvPr/>
          </p:nvSpPr>
          <p:spPr>
            <a:xfrm rot="5400000">
              <a:off x="4321967" y="2607463"/>
              <a:ext cx="571504" cy="357190"/>
            </a:xfrm>
            <a:prstGeom prst="rect">
              <a:avLst/>
            </a:prstGeom>
            <a:solidFill>
              <a:srgbClr val="0000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429124" y="2143116"/>
              <a:ext cx="2500330" cy="357190"/>
            </a:xfrm>
            <a:prstGeom prst="rect">
              <a:avLst/>
            </a:prstGeom>
            <a:solidFill>
              <a:srgbClr val="0000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" name="Rectangle 8"/>
            <p:cNvSpPr/>
            <p:nvPr/>
          </p:nvSpPr>
          <p:spPr>
            <a:xfrm rot="5400000">
              <a:off x="3786182" y="3643314"/>
              <a:ext cx="785818" cy="357190"/>
            </a:xfrm>
            <a:prstGeom prst="rect">
              <a:avLst/>
            </a:prstGeom>
            <a:solidFill>
              <a:srgbClr val="0000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000496" y="4214818"/>
              <a:ext cx="642942" cy="357190"/>
            </a:xfrm>
            <a:prstGeom prst="rect">
              <a:avLst/>
            </a:prstGeom>
            <a:solidFill>
              <a:srgbClr val="0000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778485" y="1770616"/>
            <a:ext cx="2340818" cy="4321510"/>
            <a:chOff x="5072066" y="2143116"/>
            <a:chExt cx="1857388" cy="3429024"/>
          </a:xfrm>
        </p:grpSpPr>
        <p:sp>
          <p:nvSpPr>
            <p:cNvPr id="11" name="Rectangle 10"/>
            <p:cNvSpPr/>
            <p:nvPr/>
          </p:nvSpPr>
          <p:spPr>
            <a:xfrm>
              <a:off x="5072066" y="4214818"/>
              <a:ext cx="1071570" cy="357190"/>
            </a:xfrm>
            <a:prstGeom prst="rect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" name="Rectangle 11"/>
            <p:cNvSpPr/>
            <p:nvPr/>
          </p:nvSpPr>
          <p:spPr>
            <a:xfrm rot="5400000">
              <a:off x="4929190" y="3000372"/>
              <a:ext cx="2071702" cy="357190"/>
            </a:xfrm>
            <a:prstGeom prst="rect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143636" y="2143116"/>
              <a:ext cx="785818" cy="357190"/>
            </a:xfrm>
            <a:prstGeom prst="rect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" name="Rectangle 13"/>
            <p:cNvSpPr/>
            <p:nvPr/>
          </p:nvSpPr>
          <p:spPr>
            <a:xfrm rot="5400000">
              <a:off x="5214942" y="4714884"/>
              <a:ext cx="642942" cy="357190"/>
            </a:xfrm>
            <a:prstGeom prst="rect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357818" y="5214950"/>
              <a:ext cx="642942" cy="357190"/>
            </a:xfrm>
            <a:prstGeom prst="rect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6" name="Rounded Rectangle 15"/>
          <p:cNvSpPr/>
          <p:nvPr/>
        </p:nvSpPr>
        <p:spPr>
          <a:xfrm>
            <a:off x="4066236" y="4243481"/>
            <a:ext cx="900315" cy="810283"/>
          </a:xfrm>
          <a:prstGeom prst="roundRect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grayscl/>
          </a:blip>
          <a:srcRect/>
          <a:stretch>
            <a:fillRect/>
          </a:stretch>
        </p:blipFill>
        <p:spPr bwMode="auto">
          <a:xfrm>
            <a:off x="1" y="340362"/>
            <a:ext cx="9144000" cy="6181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Straight Connector 6"/>
          <p:cNvCxnSpPr/>
          <p:nvPr/>
        </p:nvCxnSpPr>
        <p:spPr>
          <a:xfrm rot="16200000" flipH="1">
            <a:off x="1821637" y="821513"/>
            <a:ext cx="2357454" cy="1571636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1762899" y="834213"/>
            <a:ext cx="2357454" cy="1546236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786183" y="500041"/>
            <a:ext cx="2428891" cy="2357457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0800000" flipV="1">
            <a:off x="3786182" y="500042"/>
            <a:ext cx="2428892" cy="2357454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60320" y="2916234"/>
            <a:ext cx="500066" cy="35719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252382" y="2908296"/>
            <a:ext cx="500066" cy="35719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Warnings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71742"/>
          </a:xfrm>
        </p:spPr>
        <p:txBody>
          <a:bodyPr>
            <a:normAutofit/>
          </a:bodyPr>
          <a:lstStyle/>
          <a:p>
            <a:r>
              <a:rPr lang="it-IT" dirty="0" smtClean="0"/>
              <a:t>La presenza di warning è indice di un workflow under-specified</a:t>
            </a:r>
          </a:p>
          <a:p>
            <a:r>
              <a:rPr lang="it-IT" dirty="0" smtClean="0"/>
              <a:t>Forniscono l’utente di una linea guida per la corretta definizione di workflow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5984" y="4568619"/>
            <a:ext cx="5357850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dirty="0" smtClean="0"/>
              <a:t>WARNING 14 [process0] : a BPMN process should specify a name -&gt; Assigned : process0;</a:t>
            </a:r>
            <a:endParaRPr lang="it-IT" dirty="0"/>
          </a:p>
        </p:txBody>
      </p:sp>
      <p:sp>
        <p:nvSpPr>
          <p:cNvPr id="5" name="Rectangle 4"/>
          <p:cNvSpPr/>
          <p:nvPr/>
        </p:nvSpPr>
        <p:spPr>
          <a:xfrm>
            <a:off x="2285984" y="5497313"/>
            <a:ext cx="4572000" cy="646331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r>
              <a:rPr lang="en-US" dirty="0" smtClean="0"/>
              <a:t>WARNING 0 [Doc] : a BPMN item and data should refer a valid ItemDefinition;</a:t>
            </a:r>
            <a:endParaRPr lang="it-IT" dirty="0"/>
          </a:p>
        </p:txBody>
      </p:sp>
      <p:sp>
        <p:nvSpPr>
          <p:cNvPr id="6" name="TextBox 5"/>
          <p:cNvSpPr txBox="1"/>
          <p:nvPr/>
        </p:nvSpPr>
        <p:spPr>
          <a:xfrm>
            <a:off x="1428728" y="4000504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Esempi :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8605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Proviamo  ’sto </a:t>
            </a:r>
            <a:br>
              <a:rPr lang="it-IT" dirty="0" smtClean="0"/>
            </a:br>
            <a:r>
              <a:rPr lang="it-IT" dirty="0" smtClean="0"/>
              <a:t>Programma 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Vision</a:t>
            </a:r>
            <a:endParaRPr lang="it-IT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000240"/>
            <a:ext cx="2090524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928662" y="3345420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Editor BPMN</a:t>
            </a:r>
            <a:endParaRPr lang="it-IT" dirty="0"/>
          </a:p>
        </p:txBody>
      </p:sp>
      <p:sp>
        <p:nvSpPr>
          <p:cNvPr id="10" name="Rectangle 9"/>
          <p:cNvSpPr/>
          <p:nvPr/>
        </p:nvSpPr>
        <p:spPr>
          <a:xfrm>
            <a:off x="4214810" y="2252654"/>
            <a:ext cx="1928826" cy="7858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 smtClean="0">
                <a:solidFill>
                  <a:schemeClr val="tx1"/>
                </a:solidFill>
              </a:rPr>
              <a:t>BPMN2GoalSpec</a:t>
            </a:r>
            <a:endParaRPr lang="it-IT" sz="2000" dirty="0">
              <a:solidFill>
                <a:schemeClr val="tx1"/>
              </a:solidFill>
            </a:endParaRPr>
          </a:p>
        </p:txBody>
      </p:sp>
      <p:cxnSp>
        <p:nvCxnSpPr>
          <p:cNvPr id="14" name="Straight Arrow Connector 13"/>
          <p:cNvCxnSpPr>
            <a:stCxn id="29698" idx="3"/>
            <a:endCxn id="10" idx="1"/>
          </p:cNvCxnSpPr>
          <p:nvPr/>
        </p:nvCxnSpPr>
        <p:spPr>
          <a:xfrm>
            <a:off x="2661996" y="2643182"/>
            <a:ext cx="1552814" cy="2381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03564" y="1686974"/>
            <a:ext cx="1268370" cy="912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9" name="Folded Corner 8"/>
          <p:cNvSpPr/>
          <p:nvPr/>
        </p:nvSpPr>
        <p:spPr>
          <a:xfrm>
            <a:off x="3214678" y="2357430"/>
            <a:ext cx="428628" cy="500066"/>
          </a:xfrm>
          <a:prstGeom prst="foldedCorner">
            <a:avLst>
              <a:gd name="adj" fmla="val 2318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dirty="0" smtClean="0">
                <a:solidFill>
                  <a:schemeClr val="tx1"/>
                </a:solidFill>
              </a:rPr>
              <a:t>XML</a:t>
            </a:r>
            <a:endParaRPr lang="it-IT" sz="10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28662" y="4143380"/>
            <a:ext cx="7215238" cy="221457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3200" dirty="0" smtClean="0">
                <a:solidFill>
                  <a:schemeClr val="tx1"/>
                </a:solidFill>
              </a:rPr>
              <a:t>MAS</a:t>
            </a:r>
            <a:endParaRPr lang="it-IT" sz="3200" dirty="0">
              <a:solidFill>
                <a:schemeClr val="tx1"/>
              </a:solidFill>
            </a:endParaRPr>
          </a:p>
        </p:txBody>
      </p:sp>
      <p:sp>
        <p:nvSpPr>
          <p:cNvPr id="17" name="Can 16"/>
          <p:cNvSpPr/>
          <p:nvPr/>
        </p:nvSpPr>
        <p:spPr>
          <a:xfrm>
            <a:off x="7715272" y="2395530"/>
            <a:ext cx="642942" cy="500066"/>
          </a:xfrm>
          <a:prstGeom prst="can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9" name="Straight Arrow Connector 18"/>
          <p:cNvCxnSpPr>
            <a:stCxn id="10" idx="3"/>
            <a:endCxn id="17" idx="2"/>
          </p:cNvCxnSpPr>
          <p:nvPr/>
        </p:nvCxnSpPr>
        <p:spPr>
          <a:xfrm>
            <a:off x="6143636" y="2645563"/>
            <a:ext cx="1571636" cy="1588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500958" y="2000240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Goal Base</a:t>
            </a:r>
            <a:endParaRPr lang="it-IT" dirty="0"/>
          </a:p>
        </p:txBody>
      </p:sp>
      <p:cxnSp>
        <p:nvCxnSpPr>
          <p:cNvPr id="23" name="Straight Arrow Connector 22"/>
          <p:cNvCxnSpPr>
            <a:stCxn id="17" idx="3"/>
          </p:cNvCxnSpPr>
          <p:nvPr/>
        </p:nvCxnSpPr>
        <p:spPr>
          <a:xfrm rot="5400000">
            <a:off x="7180678" y="3287315"/>
            <a:ext cx="1247784" cy="464347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olded Corner 24"/>
          <p:cNvSpPr/>
          <p:nvPr/>
        </p:nvSpPr>
        <p:spPr>
          <a:xfrm>
            <a:off x="6715140" y="2357430"/>
            <a:ext cx="428628" cy="500066"/>
          </a:xfrm>
          <a:prstGeom prst="foldedCorner">
            <a:avLst>
              <a:gd name="adj" fmla="val 2318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36000" rIns="0" bIns="0" rtlCol="0" anchor="ctr"/>
          <a:lstStyle/>
          <a:p>
            <a:pPr algn="ctr"/>
            <a:r>
              <a:rPr lang="it-IT" sz="1000" dirty="0" smtClean="0">
                <a:solidFill>
                  <a:schemeClr val="tx1"/>
                </a:solidFill>
              </a:rPr>
              <a:t>Goal</a:t>
            </a:r>
          </a:p>
          <a:p>
            <a:pPr algn="ctr"/>
            <a:r>
              <a:rPr lang="it-IT" sz="1000" dirty="0" smtClean="0">
                <a:solidFill>
                  <a:schemeClr val="tx1"/>
                </a:solidFill>
              </a:rPr>
              <a:t>Set</a:t>
            </a:r>
            <a:endParaRPr lang="it-IT" sz="1000" dirty="0">
              <a:solidFill>
                <a:schemeClr val="tx1"/>
              </a:solidFill>
            </a:endParaRPr>
          </a:p>
        </p:txBody>
      </p:sp>
      <p:sp>
        <p:nvSpPr>
          <p:cNvPr id="28" name="Folded Corner 27"/>
          <p:cNvSpPr/>
          <p:nvPr/>
        </p:nvSpPr>
        <p:spPr>
          <a:xfrm>
            <a:off x="6000760" y="3357562"/>
            <a:ext cx="428628" cy="500066"/>
          </a:xfrm>
          <a:prstGeom prst="foldedCorner">
            <a:avLst>
              <a:gd name="adj" fmla="val 23186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bIns="0" rtlCol="0" anchor="ctr"/>
          <a:lstStyle/>
          <a:p>
            <a:pPr algn="ctr"/>
            <a:r>
              <a:rPr lang="it-IT" sz="1000" dirty="0" smtClean="0">
                <a:solidFill>
                  <a:schemeClr val="tx1"/>
                </a:solidFill>
              </a:rPr>
              <a:t>Warning</a:t>
            </a:r>
            <a:endParaRPr lang="it-IT" sz="1000" dirty="0">
              <a:solidFill>
                <a:schemeClr val="tx1"/>
              </a:solidFill>
            </a:endParaRPr>
          </a:p>
        </p:txBody>
      </p:sp>
      <p:sp>
        <p:nvSpPr>
          <p:cNvPr id="29" name="Isosceles Triangle 28"/>
          <p:cNvSpPr/>
          <p:nvPr/>
        </p:nvSpPr>
        <p:spPr>
          <a:xfrm>
            <a:off x="6286512" y="3214686"/>
            <a:ext cx="248604" cy="214314"/>
          </a:xfrm>
          <a:prstGeom prst="triangl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it-IT" b="1" dirty="0" smtClean="0">
                <a:solidFill>
                  <a:srgbClr val="FF0000"/>
                </a:solidFill>
              </a:rPr>
              <a:t>!</a:t>
            </a:r>
            <a:endParaRPr lang="it-IT" b="1" dirty="0">
              <a:solidFill>
                <a:srgbClr val="FF0000"/>
              </a:solidFill>
            </a:endParaRPr>
          </a:p>
        </p:txBody>
      </p:sp>
      <p:cxnSp>
        <p:nvCxnSpPr>
          <p:cNvPr id="33" name="Shape 32"/>
          <p:cNvCxnSpPr>
            <a:stCxn id="10" idx="2"/>
            <a:endCxn id="28" idx="1"/>
          </p:cNvCxnSpPr>
          <p:nvPr/>
        </p:nvCxnSpPr>
        <p:spPr>
          <a:xfrm rot="16200000" flipH="1">
            <a:off x="5305430" y="2912264"/>
            <a:ext cx="569123" cy="821537"/>
          </a:xfrm>
          <a:prstGeom prst="bentConnector2">
            <a:avLst/>
          </a:prstGeom>
          <a:ln w="19050">
            <a:solidFill>
              <a:schemeClr val="bg1">
                <a:lumMod val="7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500298" y="1142984"/>
            <a:ext cx="4071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High-Customizable Workflow Enactment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BPMN 2.0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5852" y="2285992"/>
            <a:ext cx="7000924" cy="3114683"/>
          </a:xfrm>
        </p:spPr>
        <p:txBody>
          <a:bodyPr anchor="ctr">
            <a:normAutofit/>
          </a:bodyPr>
          <a:lstStyle/>
          <a:p>
            <a:r>
              <a:rPr lang="it-IT" sz="2800" dirty="0" smtClean="0"/>
              <a:t>Notazione semplice e intuitiva per la specifica di Business Processes</a:t>
            </a:r>
          </a:p>
          <a:p>
            <a:r>
              <a:rPr lang="it-IT" sz="2800" dirty="0" smtClean="0"/>
              <a:t>Interfaccia uniforme per i diversi Business Stakeholders</a:t>
            </a:r>
          </a:p>
          <a:p>
            <a:r>
              <a:rPr lang="it-IT" sz="2800" dirty="0" smtClean="0"/>
              <a:t>Semantica d’esecuzione completamente formalizzata</a:t>
            </a:r>
            <a:endParaRPr lang="it-IT" sz="2800" dirty="0"/>
          </a:p>
        </p:txBody>
      </p:sp>
      <p:pic>
        <p:nvPicPr>
          <p:cNvPr id="1026" name="Picture 2" descr="http://www.bpmn.org/img/bpmn_search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571480"/>
            <a:ext cx="1428750" cy="6477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857488" y="1142984"/>
            <a:ext cx="34290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(</a:t>
            </a:r>
            <a:r>
              <a:rPr lang="en-US" sz="1600" dirty="0" smtClean="0"/>
              <a:t>Business </a:t>
            </a:r>
            <a:r>
              <a:rPr lang="en-US" sz="1600" dirty="0"/>
              <a:t>Process Model and </a:t>
            </a:r>
            <a:r>
              <a:rPr lang="en-US" sz="1600" dirty="0" smtClean="0"/>
              <a:t>Notation)</a:t>
            </a:r>
            <a:endParaRPr lang="it-IT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2">
            <a:grayscl/>
          </a:blip>
          <a:srcRect/>
          <a:stretch>
            <a:fillRect/>
          </a:stretch>
        </p:blipFill>
        <p:spPr bwMode="auto">
          <a:xfrm>
            <a:off x="1" y="340362"/>
            <a:ext cx="9144000" cy="6181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ounded Rectangle 8"/>
          <p:cNvSpPr/>
          <p:nvPr/>
        </p:nvSpPr>
        <p:spPr>
          <a:xfrm>
            <a:off x="38068" y="390504"/>
            <a:ext cx="2163778" cy="3987828"/>
          </a:xfrm>
          <a:prstGeom prst="round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Oval 11"/>
          <p:cNvSpPr/>
          <p:nvPr/>
        </p:nvSpPr>
        <p:spPr>
          <a:xfrm>
            <a:off x="5572132" y="163490"/>
            <a:ext cx="4429156" cy="4429156"/>
          </a:xfrm>
          <a:prstGeom prst="ellipse">
            <a:avLst/>
          </a:prstGeom>
          <a:solidFill>
            <a:schemeClr val="accent6">
              <a:alpha val="3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Diamond 12"/>
          <p:cNvSpPr/>
          <p:nvPr/>
        </p:nvSpPr>
        <p:spPr>
          <a:xfrm>
            <a:off x="-857288" y="3260724"/>
            <a:ext cx="4214842" cy="4214842"/>
          </a:xfrm>
          <a:prstGeom prst="diamond">
            <a:avLst/>
          </a:prstGeom>
          <a:solidFill>
            <a:schemeClr val="accent3">
              <a:alpha val="3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46" name="Picture 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1714488"/>
            <a:ext cx="7286676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Activity</a:t>
            </a:r>
            <a:endParaRPr lang="it-IT" dirty="0"/>
          </a:p>
        </p:txBody>
      </p:sp>
      <p:pic>
        <p:nvPicPr>
          <p:cNvPr id="13" name="Picture 2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10241" y="5482066"/>
            <a:ext cx="10763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1395927" y="1643050"/>
            <a:ext cx="264320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sz="1600" dirty="0" smtClean="0"/>
              <a:t>Task</a:t>
            </a:r>
            <a:endParaRPr lang="it-IT" sz="1600" dirty="0"/>
          </a:p>
        </p:txBody>
      </p:sp>
      <p:graphicFrame>
        <p:nvGraphicFramePr>
          <p:cNvPr id="15" name="Object 1"/>
          <p:cNvGraphicFramePr>
            <a:graphicFrameLocks noChangeAspect="1"/>
          </p:cNvGraphicFramePr>
          <p:nvPr/>
        </p:nvGraphicFramePr>
        <p:xfrm>
          <a:off x="2129725" y="1981604"/>
          <a:ext cx="1247038" cy="951442"/>
        </p:xfrm>
        <a:graphic>
          <a:graphicData uri="http://schemas.openxmlformats.org/presentationml/2006/ole">
            <p:oleObj spid="_x0000_s26636" name="Immagine bitmap" r:id="rId5" imgW="1286055" imgH="980952" progId="PBrush">
              <p:embed/>
            </p:oleObj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395927" y="3071810"/>
            <a:ext cx="264320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sz="1600" dirty="0" smtClean="0"/>
              <a:t>SubProcess</a:t>
            </a:r>
            <a:endParaRPr lang="it-IT" sz="1600" dirty="0"/>
          </a:p>
        </p:txBody>
      </p:sp>
      <p:graphicFrame>
        <p:nvGraphicFramePr>
          <p:cNvPr id="17" name="Object 3"/>
          <p:cNvGraphicFramePr>
            <a:graphicFrameLocks noChangeAspect="1"/>
          </p:cNvGraphicFramePr>
          <p:nvPr/>
        </p:nvGraphicFramePr>
        <p:xfrm>
          <a:off x="1467365" y="3709875"/>
          <a:ext cx="1064662" cy="876298"/>
        </p:xfrm>
        <a:graphic>
          <a:graphicData uri="http://schemas.openxmlformats.org/presentationml/2006/ole">
            <p:oleObj spid="_x0000_s26637" name="Immagine bitmap" r:id="rId6" imgW="1542857" imgH="1267002" progId="PBrush">
              <p:embed/>
            </p:oleObj>
          </a:graphicData>
        </a:graphic>
      </p:graphicFrame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24687" y="5423450"/>
            <a:ext cx="1143008" cy="915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TextBox 18"/>
          <p:cNvSpPr txBox="1"/>
          <p:nvPr/>
        </p:nvSpPr>
        <p:spPr>
          <a:xfrm>
            <a:off x="1395927" y="5000636"/>
            <a:ext cx="264320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sz="1600" dirty="0" smtClean="0"/>
              <a:t>Call Activity</a:t>
            </a:r>
            <a:endParaRPr lang="it-IT" sz="1600" dirty="0"/>
          </a:p>
        </p:txBody>
      </p:sp>
      <p:grpSp>
        <p:nvGrpSpPr>
          <p:cNvPr id="20" name="Group 19"/>
          <p:cNvGrpSpPr/>
          <p:nvPr/>
        </p:nvGrpSpPr>
        <p:grpSpPr>
          <a:xfrm>
            <a:off x="2558856" y="3481802"/>
            <a:ext cx="1941706" cy="1357322"/>
            <a:chOff x="1558724" y="3467637"/>
            <a:chExt cx="1941706" cy="1357322"/>
          </a:xfrm>
        </p:grpSpPr>
        <p:pic>
          <p:nvPicPr>
            <p:cNvPr id="21" name="Picture 5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890157" y="3505210"/>
              <a:ext cx="1592370" cy="1281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22" name="Group 21"/>
            <p:cNvGrpSpPr/>
            <p:nvPr/>
          </p:nvGrpSpPr>
          <p:grpSpPr>
            <a:xfrm>
              <a:off x="1558724" y="3467637"/>
              <a:ext cx="1941706" cy="1357322"/>
              <a:chOff x="1558724" y="3467637"/>
              <a:chExt cx="1941706" cy="1357322"/>
            </a:xfrm>
          </p:grpSpPr>
          <p:sp>
            <p:nvSpPr>
              <p:cNvPr id="23" name="Rounded Rectangle 22"/>
              <p:cNvSpPr/>
              <p:nvPr/>
            </p:nvSpPr>
            <p:spPr>
              <a:xfrm flipH="1">
                <a:off x="1851520" y="3467637"/>
                <a:ext cx="1648910" cy="1357322"/>
              </a:xfrm>
              <a:prstGeom prst="roundRect">
                <a:avLst>
                  <a:gd name="adj" fmla="val 6752"/>
                </a:avLst>
              </a:prstGeom>
              <a:noFill/>
              <a:ln cap="flat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4" name="Isosceles Triangle 23"/>
              <p:cNvSpPr/>
              <p:nvPr/>
            </p:nvSpPr>
            <p:spPr>
              <a:xfrm rot="16200000" flipH="1">
                <a:off x="1110778" y="4019822"/>
                <a:ext cx="1188688" cy="292795"/>
              </a:xfrm>
              <a:prstGeom prst="triangle">
                <a:avLst/>
              </a:prstGeom>
              <a:solidFill>
                <a:schemeClr val="tx1">
                  <a:lumMod val="65000"/>
                  <a:lumOff val="35000"/>
                  <a:alpha val="47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26635" name="Picture 1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572132" y="2757485"/>
            <a:ext cx="3429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36" name="Picture 1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610232" y="3555229"/>
            <a:ext cx="285752" cy="18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37" name="Picture 1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618170" y="3198039"/>
            <a:ext cx="25717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38" name="Picture 14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643570" y="3903666"/>
            <a:ext cx="214314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39" name="Picture 15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634047" y="4325945"/>
            <a:ext cx="2952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40" name="Picture 16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643570" y="4677599"/>
            <a:ext cx="2381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41" name="Picture 17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643570" y="5072074"/>
            <a:ext cx="25717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42" name="Picture 18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143768" y="4406908"/>
            <a:ext cx="2000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43" name="Picture 19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7169168" y="4020842"/>
            <a:ext cx="13335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44" name="Picture 20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7143768" y="3571876"/>
            <a:ext cx="200025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5" name="TextBox 34"/>
          <p:cNvSpPr txBox="1"/>
          <p:nvPr/>
        </p:nvSpPr>
        <p:spPr>
          <a:xfrm>
            <a:off x="5929322" y="2782885"/>
            <a:ext cx="100013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t-IT" sz="1200" dirty="0" smtClean="0"/>
              <a:t>Service Task</a:t>
            </a:r>
            <a:endParaRPr lang="it-IT" sz="1200" dirty="0"/>
          </a:p>
        </p:txBody>
      </p:sp>
      <p:sp>
        <p:nvSpPr>
          <p:cNvPr id="36" name="TextBox 35"/>
          <p:cNvSpPr txBox="1"/>
          <p:nvPr/>
        </p:nvSpPr>
        <p:spPr>
          <a:xfrm>
            <a:off x="5929322" y="3152001"/>
            <a:ext cx="100013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t-IT" sz="1200" dirty="0" smtClean="0"/>
              <a:t>Receive Task</a:t>
            </a:r>
            <a:endParaRPr lang="it-IT" sz="1200" dirty="0"/>
          </a:p>
        </p:txBody>
      </p:sp>
      <p:sp>
        <p:nvSpPr>
          <p:cNvPr id="37" name="TextBox 36"/>
          <p:cNvSpPr txBox="1"/>
          <p:nvPr/>
        </p:nvSpPr>
        <p:spPr>
          <a:xfrm>
            <a:off x="5929322" y="3509191"/>
            <a:ext cx="100013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t-IT" sz="1200" dirty="0" smtClean="0"/>
              <a:t>Send Task</a:t>
            </a:r>
            <a:endParaRPr lang="it-IT" sz="1200" dirty="0"/>
          </a:p>
        </p:txBody>
      </p:sp>
      <p:sp>
        <p:nvSpPr>
          <p:cNvPr id="38" name="TextBox 37"/>
          <p:cNvSpPr txBox="1"/>
          <p:nvPr/>
        </p:nvSpPr>
        <p:spPr>
          <a:xfrm>
            <a:off x="5916622" y="3883028"/>
            <a:ext cx="100013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t-IT" sz="1200" dirty="0" smtClean="0"/>
              <a:t>User Task</a:t>
            </a:r>
            <a:endParaRPr lang="it-IT" sz="1200" dirty="0"/>
          </a:p>
        </p:txBody>
      </p:sp>
      <p:sp>
        <p:nvSpPr>
          <p:cNvPr id="39" name="TextBox 38"/>
          <p:cNvSpPr txBox="1"/>
          <p:nvPr/>
        </p:nvSpPr>
        <p:spPr>
          <a:xfrm>
            <a:off x="5916622" y="4295009"/>
            <a:ext cx="100013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t-IT" sz="1200" dirty="0" smtClean="0"/>
              <a:t>Manual Task</a:t>
            </a:r>
            <a:endParaRPr lang="it-IT" sz="1200" dirty="0"/>
          </a:p>
        </p:txBody>
      </p:sp>
      <p:sp>
        <p:nvSpPr>
          <p:cNvPr id="40" name="TextBox 39"/>
          <p:cNvSpPr txBox="1"/>
          <p:nvPr/>
        </p:nvSpPr>
        <p:spPr>
          <a:xfrm>
            <a:off x="5916622" y="4652199"/>
            <a:ext cx="100013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t-IT" sz="1200" dirty="0" smtClean="0"/>
              <a:t>Script Task</a:t>
            </a:r>
            <a:endParaRPr lang="it-IT" sz="1200" dirty="0"/>
          </a:p>
        </p:txBody>
      </p:sp>
      <p:sp>
        <p:nvSpPr>
          <p:cNvPr id="41" name="TextBox 40"/>
          <p:cNvSpPr txBox="1"/>
          <p:nvPr/>
        </p:nvSpPr>
        <p:spPr>
          <a:xfrm>
            <a:off x="5921384" y="5009389"/>
            <a:ext cx="1436698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t-IT" sz="1200" dirty="0" smtClean="0"/>
              <a:t>Business Rule Task</a:t>
            </a:r>
            <a:endParaRPr lang="it-IT" sz="1200" dirty="0"/>
          </a:p>
        </p:txBody>
      </p:sp>
      <p:sp>
        <p:nvSpPr>
          <p:cNvPr id="42" name="TextBox 41"/>
          <p:cNvSpPr txBox="1"/>
          <p:nvPr/>
        </p:nvSpPr>
        <p:spPr>
          <a:xfrm>
            <a:off x="7358082" y="3429000"/>
            <a:ext cx="114300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t-IT" sz="1200" dirty="0" smtClean="0"/>
              <a:t>Standard Loop Marker</a:t>
            </a:r>
            <a:endParaRPr lang="it-IT" sz="1200" dirty="0"/>
          </a:p>
        </p:txBody>
      </p:sp>
      <p:sp>
        <p:nvSpPr>
          <p:cNvPr id="43" name="TextBox 42"/>
          <p:cNvSpPr txBox="1"/>
          <p:nvPr/>
        </p:nvSpPr>
        <p:spPr>
          <a:xfrm>
            <a:off x="7358082" y="3844928"/>
            <a:ext cx="114300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t-IT" sz="1200" dirty="0" smtClean="0"/>
              <a:t>Multi Istance Marker</a:t>
            </a:r>
            <a:endParaRPr lang="it-IT" sz="1200" dirty="0"/>
          </a:p>
        </p:txBody>
      </p:sp>
      <p:sp>
        <p:nvSpPr>
          <p:cNvPr id="44" name="TextBox 43"/>
          <p:cNvSpPr txBox="1"/>
          <p:nvPr/>
        </p:nvSpPr>
        <p:spPr>
          <a:xfrm>
            <a:off x="7358082" y="4248156"/>
            <a:ext cx="114300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t-IT" sz="1200" dirty="0" smtClean="0"/>
              <a:t>CompensationMarker</a:t>
            </a:r>
            <a:endParaRPr lang="it-IT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6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26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26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26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2000"/>
                                        <p:tgtEl>
                                          <p:spTgt spid="266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9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5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4230" y="2119310"/>
            <a:ext cx="5825290" cy="2881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Event</a:t>
            </a:r>
            <a:endParaRPr lang="it-IT" dirty="0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5397048" y="570352"/>
            <a:ext cx="12858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smtClean="0"/>
              <a:t>Event Subprocess Interrupting </a:t>
            </a:r>
            <a:endParaRPr lang="it-IT" sz="1100" dirty="0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5787576" y="570352"/>
            <a:ext cx="12858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smtClean="0"/>
              <a:t>Event Subprocess Non-Interrupting </a:t>
            </a:r>
            <a:endParaRPr lang="it-IT" sz="1100" dirty="0"/>
          </a:p>
        </p:txBody>
      </p:sp>
      <p:sp>
        <p:nvSpPr>
          <p:cNvPr id="15" name="TextBox 14"/>
          <p:cNvSpPr txBox="1"/>
          <p:nvPr/>
        </p:nvSpPr>
        <p:spPr>
          <a:xfrm rot="16200000">
            <a:off x="6203003" y="654990"/>
            <a:ext cx="12858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smtClean="0"/>
              <a:t>Catching</a:t>
            </a:r>
            <a:endParaRPr lang="it-IT" sz="1100" dirty="0"/>
          </a:p>
        </p:txBody>
      </p:sp>
      <p:sp>
        <p:nvSpPr>
          <p:cNvPr id="16" name="TextBox 15"/>
          <p:cNvSpPr txBox="1"/>
          <p:nvPr/>
        </p:nvSpPr>
        <p:spPr>
          <a:xfrm rot="16200000">
            <a:off x="6571134" y="570351"/>
            <a:ext cx="12858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smtClean="0"/>
              <a:t>Boundary Interrupting</a:t>
            </a:r>
            <a:endParaRPr lang="it-IT" sz="1100" dirty="0"/>
          </a:p>
        </p:txBody>
      </p:sp>
      <p:sp>
        <p:nvSpPr>
          <p:cNvPr id="17" name="TextBox 16"/>
          <p:cNvSpPr txBox="1"/>
          <p:nvPr/>
        </p:nvSpPr>
        <p:spPr>
          <a:xfrm rot="16200000">
            <a:off x="6930584" y="570351"/>
            <a:ext cx="12858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smtClean="0"/>
              <a:t>Boundary </a:t>
            </a:r>
          </a:p>
          <a:p>
            <a:r>
              <a:rPr lang="it-IT" sz="1100" dirty="0" smtClean="0"/>
              <a:t>Non-Interrupting</a:t>
            </a:r>
            <a:endParaRPr lang="it-IT" sz="1100" dirty="0"/>
          </a:p>
        </p:txBody>
      </p:sp>
      <p:sp>
        <p:nvSpPr>
          <p:cNvPr id="18" name="TextBox 17"/>
          <p:cNvSpPr txBox="1"/>
          <p:nvPr/>
        </p:nvSpPr>
        <p:spPr>
          <a:xfrm rot="16200000">
            <a:off x="7298714" y="654990"/>
            <a:ext cx="12858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smtClean="0"/>
              <a:t>Throwing</a:t>
            </a:r>
            <a:endParaRPr lang="it-IT" sz="1100" dirty="0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1600222"/>
            <a:ext cx="303847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TextBox 19"/>
          <p:cNvSpPr txBox="1"/>
          <p:nvPr/>
        </p:nvSpPr>
        <p:spPr>
          <a:xfrm rot="16200000">
            <a:off x="7703201" y="654990"/>
            <a:ext cx="12858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smtClean="0"/>
              <a:t>Default End</a:t>
            </a:r>
            <a:endParaRPr lang="it-IT" sz="1100" dirty="0"/>
          </a:p>
        </p:txBody>
      </p:sp>
      <p:sp>
        <p:nvSpPr>
          <p:cNvPr id="21" name="TextBox 20"/>
          <p:cNvSpPr txBox="1"/>
          <p:nvPr/>
        </p:nvSpPr>
        <p:spPr>
          <a:xfrm rot="16200000">
            <a:off x="5012699" y="654990"/>
            <a:ext cx="12858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smtClean="0"/>
              <a:t>Default Start</a:t>
            </a:r>
            <a:endParaRPr lang="it-IT" sz="1100" dirty="0"/>
          </a:p>
        </p:txBody>
      </p:sp>
      <p:sp>
        <p:nvSpPr>
          <p:cNvPr id="22" name="TextBox 21"/>
          <p:cNvSpPr txBox="1"/>
          <p:nvPr/>
        </p:nvSpPr>
        <p:spPr>
          <a:xfrm>
            <a:off x="4500562" y="1643050"/>
            <a:ext cx="857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dirty="0" smtClean="0"/>
              <a:t>None</a:t>
            </a:r>
            <a:endParaRPr lang="it-IT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4500562" y="2000240"/>
            <a:ext cx="857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dirty="0" smtClean="0"/>
              <a:t>Message</a:t>
            </a:r>
            <a:endParaRPr lang="it-IT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4500562" y="2406843"/>
            <a:ext cx="857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dirty="0" smtClean="0"/>
              <a:t>Timer</a:t>
            </a:r>
            <a:endParaRPr lang="it-IT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4429124" y="2786058"/>
            <a:ext cx="9286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dirty="0" smtClean="0"/>
              <a:t>Escalation</a:t>
            </a:r>
            <a:endParaRPr lang="it-IT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4357686" y="3167261"/>
            <a:ext cx="10001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dirty="0" smtClean="0"/>
              <a:t>Condition</a:t>
            </a:r>
            <a:endParaRPr lang="it-IT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4357686" y="3537151"/>
            <a:ext cx="10001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dirty="0" smtClean="0"/>
              <a:t>Link</a:t>
            </a:r>
            <a:endParaRPr lang="it-IT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4357686" y="3929066"/>
            <a:ext cx="10001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dirty="0" smtClean="0"/>
              <a:t>Error</a:t>
            </a:r>
            <a:endParaRPr lang="it-IT" sz="1400" dirty="0"/>
          </a:p>
        </p:txBody>
      </p:sp>
      <p:sp>
        <p:nvSpPr>
          <p:cNvPr id="30" name="TextBox 29"/>
          <p:cNvSpPr txBox="1"/>
          <p:nvPr/>
        </p:nvSpPr>
        <p:spPr>
          <a:xfrm>
            <a:off x="4357686" y="4322969"/>
            <a:ext cx="10001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dirty="0" smtClean="0"/>
              <a:t>Cancel</a:t>
            </a:r>
            <a:endParaRPr lang="it-IT" sz="1400" dirty="0"/>
          </a:p>
        </p:txBody>
      </p:sp>
      <p:sp>
        <p:nvSpPr>
          <p:cNvPr id="31" name="TextBox 30"/>
          <p:cNvSpPr txBox="1"/>
          <p:nvPr/>
        </p:nvSpPr>
        <p:spPr>
          <a:xfrm>
            <a:off x="4000496" y="4714884"/>
            <a:ext cx="13573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dirty="0" smtClean="0"/>
              <a:t>Compensation</a:t>
            </a:r>
            <a:endParaRPr lang="it-IT" sz="1400" dirty="0"/>
          </a:p>
        </p:txBody>
      </p:sp>
      <p:sp>
        <p:nvSpPr>
          <p:cNvPr id="32" name="TextBox 31"/>
          <p:cNvSpPr txBox="1"/>
          <p:nvPr/>
        </p:nvSpPr>
        <p:spPr>
          <a:xfrm>
            <a:off x="4357686" y="5121487"/>
            <a:ext cx="10001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dirty="0" smtClean="0"/>
              <a:t>Signal</a:t>
            </a:r>
            <a:endParaRPr lang="it-IT" sz="1400" dirty="0"/>
          </a:p>
        </p:txBody>
      </p:sp>
      <p:sp>
        <p:nvSpPr>
          <p:cNvPr id="33" name="TextBox 32"/>
          <p:cNvSpPr txBox="1"/>
          <p:nvPr/>
        </p:nvSpPr>
        <p:spPr>
          <a:xfrm>
            <a:off x="4357686" y="5500702"/>
            <a:ext cx="10001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dirty="0" smtClean="0"/>
              <a:t>Multiple</a:t>
            </a:r>
            <a:endParaRPr lang="it-IT" sz="1400" dirty="0"/>
          </a:p>
        </p:txBody>
      </p:sp>
      <p:sp>
        <p:nvSpPr>
          <p:cNvPr id="34" name="TextBox 33"/>
          <p:cNvSpPr txBox="1"/>
          <p:nvPr/>
        </p:nvSpPr>
        <p:spPr>
          <a:xfrm>
            <a:off x="3857620" y="5857892"/>
            <a:ext cx="15001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dirty="0" smtClean="0"/>
              <a:t>Parallel Multiple</a:t>
            </a:r>
            <a:endParaRPr lang="it-IT" sz="1400" dirty="0"/>
          </a:p>
        </p:txBody>
      </p:sp>
      <p:sp>
        <p:nvSpPr>
          <p:cNvPr id="35" name="TextBox 34"/>
          <p:cNvSpPr txBox="1"/>
          <p:nvPr/>
        </p:nvSpPr>
        <p:spPr>
          <a:xfrm>
            <a:off x="4357686" y="6264495"/>
            <a:ext cx="10001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dirty="0" smtClean="0"/>
              <a:t>Terminate</a:t>
            </a:r>
            <a:endParaRPr lang="it-IT" sz="1400" dirty="0"/>
          </a:p>
        </p:txBody>
      </p:sp>
      <p:sp>
        <p:nvSpPr>
          <p:cNvPr id="38" name="TextBox 37"/>
          <p:cNvSpPr txBox="1"/>
          <p:nvPr/>
        </p:nvSpPr>
        <p:spPr>
          <a:xfrm>
            <a:off x="5799146" y="1331898"/>
            <a:ext cx="500066" cy="215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sz="800" b="1" dirty="0" smtClean="0"/>
              <a:t>START</a:t>
            </a:r>
            <a:endParaRPr lang="it-IT" sz="8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6929454" y="1331898"/>
            <a:ext cx="928694" cy="215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sz="800" b="1" dirty="0" smtClean="0"/>
              <a:t>INTERMEDIATE</a:t>
            </a:r>
            <a:endParaRPr lang="it-IT" sz="8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8110562" y="1357298"/>
            <a:ext cx="500066" cy="215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sz="800" b="1" dirty="0" smtClean="0"/>
              <a:t>END</a:t>
            </a:r>
            <a:endParaRPr lang="it-IT" sz="800" b="1" dirty="0"/>
          </a:p>
        </p:txBody>
      </p:sp>
      <p:cxnSp>
        <p:nvCxnSpPr>
          <p:cNvPr id="42" name="Straight Connector 41"/>
          <p:cNvCxnSpPr/>
          <p:nvPr/>
        </p:nvCxnSpPr>
        <p:spPr>
          <a:xfrm>
            <a:off x="5572132" y="1531924"/>
            <a:ext cx="1000132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6715140" y="1538274"/>
            <a:ext cx="1357322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935705" y="1714488"/>
            <a:ext cx="264320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sz="1600" dirty="0" smtClean="0"/>
              <a:t>Start</a:t>
            </a:r>
            <a:endParaRPr lang="it-IT" sz="1600" dirty="0"/>
          </a:p>
        </p:txBody>
      </p:sp>
      <p:pic>
        <p:nvPicPr>
          <p:cNvPr id="52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3036" y="2053042"/>
            <a:ext cx="715577" cy="709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3" name="TextBox 52"/>
          <p:cNvSpPr txBox="1"/>
          <p:nvPr/>
        </p:nvSpPr>
        <p:spPr>
          <a:xfrm>
            <a:off x="929869" y="2804694"/>
            <a:ext cx="264320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sz="1600" dirty="0" smtClean="0"/>
              <a:t>End</a:t>
            </a:r>
            <a:endParaRPr lang="it-IT" sz="1600" dirty="0"/>
          </a:p>
        </p:txBody>
      </p:sp>
      <p:pic>
        <p:nvPicPr>
          <p:cNvPr id="54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06722" y="3156127"/>
            <a:ext cx="73061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22956" y="4286256"/>
            <a:ext cx="714382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6" name="TextBox 55"/>
          <p:cNvSpPr txBox="1"/>
          <p:nvPr/>
        </p:nvSpPr>
        <p:spPr>
          <a:xfrm>
            <a:off x="948584" y="3929066"/>
            <a:ext cx="264320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sz="1600" dirty="0" smtClean="0"/>
              <a:t>Intermediate</a:t>
            </a:r>
            <a:endParaRPr lang="it-IT" sz="1600" dirty="0"/>
          </a:p>
        </p:txBody>
      </p:sp>
      <p:sp>
        <p:nvSpPr>
          <p:cNvPr id="57" name="TextBox 56"/>
          <p:cNvSpPr txBox="1"/>
          <p:nvPr/>
        </p:nvSpPr>
        <p:spPr>
          <a:xfrm>
            <a:off x="928662" y="5090710"/>
            <a:ext cx="264320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sz="1600" dirty="0" smtClean="0"/>
              <a:t>Boundary</a:t>
            </a:r>
            <a:endParaRPr lang="it-IT" sz="1600" dirty="0"/>
          </a:p>
        </p:txBody>
      </p:sp>
      <p:pic>
        <p:nvPicPr>
          <p:cNvPr id="58" name="Picture 2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43042" y="5567382"/>
            <a:ext cx="12096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4" grpId="0"/>
      <p:bldP spid="15" grpId="0"/>
      <p:bldP spid="16" grpId="0"/>
      <p:bldP spid="17" grpId="0"/>
      <p:bldP spid="18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8" grpId="0"/>
      <p:bldP spid="39" grpId="0"/>
      <p:bldP spid="40" grpId="0"/>
      <p:bldP spid="51" grpId="0"/>
      <p:bldP spid="53" grpId="0"/>
      <p:bldP spid="56" grpId="0"/>
      <p:bldP spid="5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Gateway</a:t>
            </a:r>
            <a:endParaRPr lang="it-IT" dirty="0"/>
          </a:p>
        </p:txBody>
      </p:sp>
      <p:sp>
        <p:nvSpPr>
          <p:cNvPr id="4" name="TextBox 3"/>
          <p:cNvSpPr txBox="1"/>
          <p:nvPr/>
        </p:nvSpPr>
        <p:spPr>
          <a:xfrm>
            <a:off x="5286380" y="2376066"/>
            <a:ext cx="264320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sz="1600" dirty="0" smtClean="0"/>
              <a:t>Exclusive</a:t>
            </a:r>
            <a:endParaRPr lang="it-IT" sz="1600" dirty="0"/>
          </a:p>
        </p:txBody>
      </p:sp>
      <p:graphicFrame>
        <p:nvGraphicFramePr>
          <p:cNvPr id="5" name="Object 11"/>
          <p:cNvGraphicFramePr>
            <a:graphicFrameLocks noChangeAspect="1"/>
          </p:cNvGraphicFramePr>
          <p:nvPr/>
        </p:nvGraphicFramePr>
        <p:xfrm>
          <a:off x="6260754" y="2719378"/>
          <a:ext cx="666340" cy="638184"/>
        </p:xfrm>
        <a:graphic>
          <a:graphicData uri="http://schemas.openxmlformats.org/presentationml/2006/ole">
            <p:oleObj spid="_x0000_s28679" name="Immagine bitmap" r:id="rId3" imgW="676369" imgH="647619" progId="PBrush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260622" y="3429000"/>
            <a:ext cx="264320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sz="1600" dirty="0" smtClean="0"/>
              <a:t>Inclusive</a:t>
            </a:r>
            <a:endParaRPr lang="it-IT" sz="1600" dirty="0"/>
          </a:p>
        </p:txBody>
      </p:sp>
      <p:graphicFrame>
        <p:nvGraphicFramePr>
          <p:cNvPr id="7" name="Object 15"/>
          <p:cNvGraphicFramePr>
            <a:graphicFrameLocks noChangeAspect="1"/>
          </p:cNvGraphicFramePr>
          <p:nvPr/>
        </p:nvGraphicFramePr>
        <p:xfrm>
          <a:off x="6240832" y="3786190"/>
          <a:ext cx="695325" cy="638175"/>
        </p:xfrm>
        <a:graphic>
          <a:graphicData uri="http://schemas.openxmlformats.org/presentationml/2006/ole">
            <p:oleObj spid="_x0000_s28680" name="Immagine bitmap" r:id="rId4" imgW="695238" imgH="638264" progId="PBrush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260622" y="4500570"/>
            <a:ext cx="264320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sz="1600" dirty="0" smtClean="0"/>
              <a:t>Parallel</a:t>
            </a:r>
            <a:endParaRPr lang="it-IT" sz="1600" dirty="0"/>
          </a:p>
        </p:txBody>
      </p:sp>
      <p:graphicFrame>
        <p:nvGraphicFramePr>
          <p:cNvPr id="9" name="Object 17"/>
          <p:cNvGraphicFramePr>
            <a:graphicFrameLocks noChangeAspect="1"/>
          </p:cNvGraphicFramePr>
          <p:nvPr/>
        </p:nvGraphicFramePr>
        <p:xfrm>
          <a:off x="6260754" y="4881577"/>
          <a:ext cx="676275" cy="619125"/>
        </p:xfrm>
        <a:graphic>
          <a:graphicData uri="http://schemas.openxmlformats.org/presentationml/2006/ole">
            <p:oleObj spid="_x0000_s28681" name="Immagine bitmap" r:id="rId5" imgW="676369" imgH="619211" progId="PBrush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572264" y="4000504"/>
            <a:ext cx="264320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sz="1600" dirty="0" smtClean="0"/>
              <a:t>Complex</a:t>
            </a:r>
            <a:endParaRPr lang="it-IT" sz="1600" dirty="0"/>
          </a:p>
        </p:txBody>
      </p:sp>
      <p:graphicFrame>
        <p:nvGraphicFramePr>
          <p:cNvPr id="11" name="Object 21"/>
          <p:cNvGraphicFramePr>
            <a:graphicFrameLocks noChangeAspect="1"/>
          </p:cNvGraphicFramePr>
          <p:nvPr/>
        </p:nvGraphicFramePr>
        <p:xfrm>
          <a:off x="7602384" y="4391450"/>
          <a:ext cx="600075" cy="590550"/>
        </p:xfrm>
        <a:graphic>
          <a:graphicData uri="http://schemas.openxmlformats.org/presentationml/2006/ole">
            <p:oleObj spid="_x0000_s28682" name="Immagine bitmap" r:id="rId6" imgW="600159" imgH="590476" progId="PBrush">
              <p:embed/>
            </p:oleObj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572264" y="2928934"/>
            <a:ext cx="264320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sz="1600" dirty="0" smtClean="0"/>
              <a:t>EventBased</a:t>
            </a:r>
            <a:endParaRPr lang="it-IT" sz="1600" dirty="0"/>
          </a:p>
        </p:txBody>
      </p:sp>
      <p:pic>
        <p:nvPicPr>
          <p:cNvPr id="13" name="Picture 2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72396" y="3267488"/>
            <a:ext cx="642944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9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5720" y="2428868"/>
            <a:ext cx="5514975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0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BPMN 2.0</a:t>
            </a:r>
            <a:endParaRPr lang="it-IT" dirty="0"/>
          </a:p>
        </p:txBody>
      </p:sp>
      <p:sp>
        <p:nvSpPr>
          <p:cNvPr id="6" name="TextBox 5"/>
          <p:cNvSpPr txBox="1"/>
          <p:nvPr/>
        </p:nvSpPr>
        <p:spPr>
          <a:xfrm>
            <a:off x="5000628" y="1357298"/>
            <a:ext cx="2643206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sz="2000" dirty="0" smtClean="0"/>
              <a:t>Item Aware Element</a:t>
            </a:r>
            <a:endParaRPr lang="it-IT" sz="2000" dirty="0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43561" y="2201675"/>
            <a:ext cx="6000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2214554"/>
            <a:ext cx="5524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4" y="3786190"/>
            <a:ext cx="58102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10342" y="3773311"/>
            <a:ext cx="5905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TextBox 21"/>
          <p:cNvSpPr txBox="1"/>
          <p:nvPr/>
        </p:nvSpPr>
        <p:spPr>
          <a:xfrm>
            <a:off x="4857752" y="1785926"/>
            <a:ext cx="264320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sz="1600" dirty="0" smtClean="0"/>
              <a:t>Data Object</a:t>
            </a:r>
            <a:endParaRPr lang="it-IT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6072198" y="2928934"/>
            <a:ext cx="10001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(collection)</a:t>
            </a:r>
            <a:endParaRPr lang="it-IT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4357686" y="3299003"/>
            <a:ext cx="264320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sz="1600" dirty="0" smtClean="0"/>
              <a:t>Data Input</a:t>
            </a:r>
            <a:endParaRPr lang="it-IT" sz="1600" dirty="0"/>
          </a:p>
        </p:txBody>
      </p:sp>
      <p:sp>
        <p:nvSpPr>
          <p:cNvPr id="25" name="TextBox 24"/>
          <p:cNvSpPr txBox="1"/>
          <p:nvPr/>
        </p:nvSpPr>
        <p:spPr>
          <a:xfrm>
            <a:off x="5500694" y="3299003"/>
            <a:ext cx="264320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sz="1600" dirty="0" smtClean="0"/>
              <a:t>Data Output</a:t>
            </a:r>
            <a:endParaRPr lang="it-IT" sz="1600" dirty="0"/>
          </a:p>
        </p:txBody>
      </p:sp>
      <p:sp>
        <p:nvSpPr>
          <p:cNvPr id="26" name="TextBox 25"/>
          <p:cNvSpPr txBox="1"/>
          <p:nvPr/>
        </p:nvSpPr>
        <p:spPr>
          <a:xfrm>
            <a:off x="4929190" y="4643446"/>
            <a:ext cx="264320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sz="1600" dirty="0" smtClean="0"/>
              <a:t>Data Association</a:t>
            </a:r>
            <a:endParaRPr lang="it-IT" sz="1600" dirty="0"/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5059423"/>
            <a:ext cx="486137" cy="604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7" name="Straight Arrow Connector 26"/>
          <p:cNvCxnSpPr/>
          <p:nvPr/>
        </p:nvCxnSpPr>
        <p:spPr>
          <a:xfrm>
            <a:off x="5392181" y="5361539"/>
            <a:ext cx="1851961" cy="1343"/>
          </a:xfrm>
          <a:prstGeom prst="straightConnector1">
            <a:avLst/>
          </a:prstGeom>
          <a:ln w="22225">
            <a:solidFill>
              <a:schemeClr val="tx1"/>
            </a:solidFill>
            <a:prstDash val="dash"/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94714" y="5663656"/>
            <a:ext cx="486137" cy="604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0" name="Straight Arrow Connector 29"/>
          <p:cNvCxnSpPr/>
          <p:nvPr/>
        </p:nvCxnSpPr>
        <p:spPr>
          <a:xfrm>
            <a:off x="5000628" y="5965772"/>
            <a:ext cx="1851961" cy="1343"/>
          </a:xfrm>
          <a:prstGeom prst="straightConnector1">
            <a:avLst/>
          </a:prstGeom>
          <a:ln w="22225">
            <a:solidFill>
              <a:schemeClr val="tx1"/>
            </a:solidFill>
            <a:prstDash val="dash"/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7182405" y="5202299"/>
            <a:ext cx="1000132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sz="1400" dirty="0" smtClean="0"/>
              <a:t>(input)</a:t>
            </a:r>
            <a:endParaRPr lang="it-IT" sz="1400" dirty="0"/>
          </a:p>
        </p:txBody>
      </p:sp>
      <p:sp>
        <p:nvSpPr>
          <p:cNvPr id="36" name="TextBox 35"/>
          <p:cNvSpPr txBox="1"/>
          <p:nvPr/>
        </p:nvSpPr>
        <p:spPr>
          <a:xfrm>
            <a:off x="7215206" y="5773803"/>
            <a:ext cx="1000132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sz="1400" dirty="0" smtClean="0"/>
              <a:t>(output)</a:t>
            </a:r>
            <a:endParaRPr lang="it-IT" sz="1400" dirty="0"/>
          </a:p>
        </p:txBody>
      </p:sp>
      <p:grpSp>
        <p:nvGrpSpPr>
          <p:cNvPr id="39" name="Group 38"/>
          <p:cNvGrpSpPr/>
          <p:nvPr/>
        </p:nvGrpSpPr>
        <p:grpSpPr>
          <a:xfrm>
            <a:off x="642910" y="2757540"/>
            <a:ext cx="3714776" cy="571504"/>
            <a:chOff x="500034" y="5572140"/>
            <a:chExt cx="3714776" cy="785818"/>
          </a:xfrm>
        </p:grpSpPr>
        <p:sp>
          <p:nvSpPr>
            <p:cNvPr id="37" name="Rectangle 36"/>
            <p:cNvSpPr/>
            <p:nvPr/>
          </p:nvSpPr>
          <p:spPr>
            <a:xfrm>
              <a:off x="500034" y="5857892"/>
              <a:ext cx="3714776" cy="50006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00034" y="5572140"/>
              <a:ext cx="3714776" cy="28575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200" dirty="0" smtClean="0">
                  <a:solidFill>
                    <a:schemeClr val="tx1"/>
                  </a:solidFill>
                </a:rPr>
                <a:t>PARTICIPANT A</a:t>
              </a:r>
              <a:endParaRPr lang="it-IT" sz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652434" y="4481576"/>
            <a:ext cx="3714776" cy="561980"/>
            <a:chOff x="500034" y="5572140"/>
            <a:chExt cx="3714776" cy="785818"/>
          </a:xfrm>
        </p:grpSpPr>
        <p:sp>
          <p:nvSpPr>
            <p:cNvPr id="41" name="Rectangle 40"/>
            <p:cNvSpPr/>
            <p:nvPr/>
          </p:nvSpPr>
          <p:spPr>
            <a:xfrm>
              <a:off x="500034" y="5857892"/>
              <a:ext cx="3714776" cy="50006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500034" y="5572140"/>
              <a:ext cx="3714776" cy="28575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200" dirty="0" smtClean="0">
                  <a:solidFill>
                    <a:schemeClr val="tx1"/>
                  </a:solidFill>
                </a:rPr>
                <a:t>PARTICIPANT B</a:t>
              </a:r>
              <a:endParaRPr lang="it-IT" sz="12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44" name="Straight Arrow Connector 43"/>
          <p:cNvCxnSpPr/>
          <p:nvPr/>
        </p:nvCxnSpPr>
        <p:spPr>
          <a:xfrm rot="16200000" flipH="1">
            <a:off x="1928794" y="3900548"/>
            <a:ext cx="1152532" cy="9524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oup 46"/>
          <p:cNvGrpSpPr/>
          <p:nvPr/>
        </p:nvGrpSpPr>
        <p:grpSpPr>
          <a:xfrm flipV="1">
            <a:off x="2336784" y="3783072"/>
            <a:ext cx="357190" cy="214314"/>
            <a:chOff x="285720" y="2571744"/>
            <a:chExt cx="571504" cy="285752"/>
          </a:xfrm>
        </p:grpSpPr>
        <p:sp>
          <p:nvSpPr>
            <p:cNvPr id="46" name="Rectangle 45"/>
            <p:cNvSpPr/>
            <p:nvPr/>
          </p:nvSpPr>
          <p:spPr>
            <a:xfrm>
              <a:off x="285720" y="2571744"/>
              <a:ext cx="571504" cy="2857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5" name="Isosceles Triangle 44"/>
            <p:cNvSpPr/>
            <p:nvPr/>
          </p:nvSpPr>
          <p:spPr>
            <a:xfrm>
              <a:off x="285720" y="2666995"/>
              <a:ext cx="571504" cy="190501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785786" y="2214554"/>
            <a:ext cx="357190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sz="2000" dirty="0" smtClean="0"/>
              <a:t>Participant/Pool e Message Flow</a:t>
            </a:r>
            <a:endParaRPr lang="it-IT" sz="2000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71736" y="1785926"/>
            <a:ext cx="3643338" cy="4142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2" grpId="0"/>
      <p:bldP spid="23" grpId="0"/>
      <p:bldP spid="24" grpId="0"/>
      <p:bldP spid="25" grpId="0"/>
      <p:bldP spid="26" grpId="0"/>
      <p:bldP spid="35" grpId="0"/>
      <p:bldP spid="36" grpId="0"/>
      <p:bldP spid="4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6441</TotalTime>
  <Words>816</Words>
  <Application>Microsoft Macintosh PowerPoint</Application>
  <PresentationFormat>On-screen Show (4:3)</PresentationFormat>
  <Paragraphs>258</Paragraphs>
  <Slides>29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Office Theme</vt:lpstr>
      <vt:lpstr>Immagine bitmap</vt:lpstr>
      <vt:lpstr>Attività di Tirocinio</vt:lpstr>
      <vt:lpstr>Agenda</vt:lpstr>
      <vt:lpstr>Vision</vt:lpstr>
      <vt:lpstr>BPMN 2.0</vt:lpstr>
      <vt:lpstr>Slide 5</vt:lpstr>
      <vt:lpstr>Activity</vt:lpstr>
      <vt:lpstr>Event</vt:lpstr>
      <vt:lpstr>Gateway</vt:lpstr>
      <vt:lpstr>BPMN 2.0</vt:lpstr>
      <vt:lpstr>GoalSpec</vt:lpstr>
      <vt:lpstr>Goal in GoalSpec</vt:lpstr>
      <vt:lpstr>SocialGoal in GoalSpec</vt:lpstr>
      <vt:lpstr>Da BPMN a GoalSpec</vt:lpstr>
      <vt:lpstr>Stato punto-punto</vt:lpstr>
      <vt:lpstr>Osservazione</vt:lpstr>
      <vt:lpstr>Condizione di Input e Output</vt:lpstr>
      <vt:lpstr>Waiting Condition</vt:lpstr>
      <vt:lpstr>Generated Condition</vt:lpstr>
      <vt:lpstr>Backward Condition</vt:lpstr>
      <vt:lpstr>Forward Condition</vt:lpstr>
      <vt:lpstr>Backward e Forward Condition di Gateway</vt:lpstr>
      <vt:lpstr>Backward e Forward Condition di Eventi</vt:lpstr>
      <vt:lpstr>State-Chart di Activity</vt:lpstr>
      <vt:lpstr>Caso Generale</vt:lpstr>
      <vt:lpstr>Algoritmo</vt:lpstr>
      <vt:lpstr>Algoritmo</vt:lpstr>
      <vt:lpstr>Slide 27</vt:lpstr>
      <vt:lpstr>Warnings</vt:lpstr>
      <vt:lpstr>Proviamo  ’sto  Programma 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Fabio</dc:creator>
  <cp:lastModifiedBy>Fabio</cp:lastModifiedBy>
  <cp:revision>358</cp:revision>
  <dcterms:created xsi:type="dcterms:W3CDTF">2013-05-25T08:02:07Z</dcterms:created>
  <dcterms:modified xsi:type="dcterms:W3CDTF">2013-06-05T15:03:51Z</dcterms:modified>
</cp:coreProperties>
</file>